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2"/>
  </p:notesMasterIdLst>
  <p:handoutMasterIdLst>
    <p:handoutMasterId r:id="rId93"/>
  </p:handoutMasterIdLst>
  <p:sldIdLst>
    <p:sldId id="256" r:id="rId2"/>
    <p:sldId id="672" r:id="rId3"/>
    <p:sldId id="370" r:id="rId4"/>
    <p:sldId id="372" r:id="rId5"/>
    <p:sldId id="376" r:id="rId6"/>
    <p:sldId id="330" r:id="rId7"/>
    <p:sldId id="271" r:id="rId8"/>
    <p:sldId id="379" r:id="rId9"/>
    <p:sldId id="381" r:id="rId10"/>
    <p:sldId id="380" r:id="rId11"/>
    <p:sldId id="333" r:id="rId12"/>
    <p:sldId id="673" r:id="rId13"/>
    <p:sldId id="675" r:id="rId14"/>
    <p:sldId id="682" r:id="rId15"/>
    <p:sldId id="680" r:id="rId16"/>
    <p:sldId id="350" r:id="rId17"/>
    <p:sldId id="683" r:id="rId18"/>
    <p:sldId id="684" r:id="rId19"/>
    <p:sldId id="685" r:id="rId20"/>
    <p:sldId id="678" r:id="rId21"/>
    <p:sldId id="677" r:id="rId22"/>
    <p:sldId id="689" r:id="rId23"/>
    <p:sldId id="384" r:id="rId24"/>
    <p:sldId id="395" r:id="rId25"/>
    <p:sldId id="260" r:id="rId26"/>
    <p:sldId id="259" r:id="rId27"/>
    <p:sldId id="367" r:id="rId28"/>
    <p:sldId id="258" r:id="rId29"/>
    <p:sldId id="389" r:id="rId30"/>
    <p:sldId id="348" r:id="rId31"/>
    <p:sldId id="670" r:id="rId32"/>
    <p:sldId id="358" r:id="rId33"/>
    <p:sldId id="393" r:id="rId34"/>
    <p:sldId id="701" r:id="rId35"/>
    <p:sldId id="679" r:id="rId36"/>
    <p:sldId id="687" r:id="rId37"/>
    <p:sldId id="288" r:id="rId38"/>
    <p:sldId id="688" r:id="rId39"/>
    <p:sldId id="290" r:id="rId40"/>
    <p:sldId id="262" r:id="rId41"/>
    <p:sldId id="263" r:id="rId42"/>
    <p:sldId id="264" r:id="rId43"/>
    <p:sldId id="265" r:id="rId44"/>
    <p:sldId id="266" r:id="rId45"/>
    <p:sldId id="267" r:id="rId46"/>
    <p:sldId id="268" r:id="rId47"/>
    <p:sldId id="391" r:id="rId48"/>
    <p:sldId id="691" r:id="rId49"/>
    <p:sldId id="360" r:id="rId50"/>
    <p:sldId id="364" r:id="rId51"/>
    <p:sldId id="365" r:id="rId52"/>
    <p:sldId id="366" r:id="rId53"/>
    <p:sldId id="692" r:id="rId54"/>
    <p:sldId id="396" r:id="rId55"/>
    <p:sldId id="397" r:id="rId56"/>
    <p:sldId id="362" r:id="rId57"/>
    <p:sldId id="693" r:id="rId58"/>
    <p:sldId id="363" r:id="rId59"/>
    <p:sldId id="387" r:id="rId60"/>
    <p:sldId id="388" r:id="rId61"/>
    <p:sldId id="694" r:id="rId62"/>
    <p:sldId id="695" r:id="rId63"/>
    <p:sldId id="374" r:id="rId64"/>
    <p:sldId id="293" r:id="rId65"/>
    <p:sldId id="299" r:id="rId66"/>
    <p:sldId id="302" r:id="rId67"/>
    <p:sldId id="375" r:id="rId68"/>
    <p:sldId id="307" r:id="rId69"/>
    <p:sldId id="306" r:id="rId70"/>
    <p:sldId id="308" r:id="rId71"/>
    <p:sldId id="309" r:id="rId72"/>
    <p:sldId id="310" r:id="rId73"/>
    <p:sldId id="311" r:id="rId74"/>
    <p:sldId id="312" r:id="rId75"/>
    <p:sldId id="313" r:id="rId76"/>
    <p:sldId id="696" r:id="rId77"/>
    <p:sldId id="377" r:id="rId78"/>
    <p:sldId id="378" r:id="rId79"/>
    <p:sldId id="702" r:id="rId80"/>
    <p:sldId id="383" r:id="rId81"/>
    <p:sldId id="385" r:id="rId82"/>
    <p:sldId id="697" r:id="rId83"/>
    <p:sldId id="703" r:id="rId84"/>
    <p:sldId id="698" r:id="rId85"/>
    <p:sldId id="569" r:id="rId86"/>
    <p:sldId id="699" r:id="rId87"/>
    <p:sldId id="704" r:id="rId88"/>
    <p:sldId id="700" r:id="rId89"/>
    <p:sldId id="690" r:id="rId90"/>
    <p:sldId id="382" r:id="rId91"/>
  </p:sldIdLst>
  <p:sldSz cx="9144000" cy="5143500" type="screen16x9"/>
  <p:notesSz cx="7099300" cy="10234613"/>
  <p:custDataLst>
    <p:tags r:id="rId9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75" algn="l" rtl="0" fontAlgn="base">
      <a:spcBef>
        <a:spcPct val="0"/>
      </a:spcBef>
      <a:spcAft>
        <a:spcPct val="0"/>
      </a:spcAft>
      <a:defRPr kern="1200">
        <a:solidFill>
          <a:schemeClr val="tx1"/>
        </a:solidFill>
        <a:latin typeface="Arial" charset="0"/>
        <a:ea typeface="+mn-ea"/>
        <a:cs typeface="+mn-cs"/>
      </a:defRPr>
    </a:lvl2pPr>
    <a:lvl3pPr marL="685749" algn="l" rtl="0" fontAlgn="base">
      <a:spcBef>
        <a:spcPct val="0"/>
      </a:spcBef>
      <a:spcAft>
        <a:spcPct val="0"/>
      </a:spcAft>
      <a:defRPr kern="1200">
        <a:solidFill>
          <a:schemeClr val="tx1"/>
        </a:solidFill>
        <a:latin typeface="Arial" charset="0"/>
        <a:ea typeface="+mn-ea"/>
        <a:cs typeface="+mn-cs"/>
      </a:defRPr>
    </a:lvl3pPr>
    <a:lvl4pPr marL="1028624" algn="l" rtl="0" fontAlgn="base">
      <a:spcBef>
        <a:spcPct val="0"/>
      </a:spcBef>
      <a:spcAft>
        <a:spcPct val="0"/>
      </a:spcAft>
      <a:defRPr kern="1200">
        <a:solidFill>
          <a:schemeClr val="tx1"/>
        </a:solidFill>
        <a:latin typeface="Arial" charset="0"/>
        <a:ea typeface="+mn-ea"/>
        <a:cs typeface="+mn-cs"/>
      </a:defRPr>
    </a:lvl4pPr>
    <a:lvl5pPr marL="1371498" algn="l" rtl="0" fontAlgn="base">
      <a:spcBef>
        <a:spcPct val="0"/>
      </a:spcBef>
      <a:spcAft>
        <a:spcPct val="0"/>
      </a:spcAft>
      <a:defRPr kern="1200">
        <a:solidFill>
          <a:schemeClr val="tx1"/>
        </a:solidFill>
        <a:latin typeface="Arial" charset="0"/>
        <a:ea typeface="+mn-ea"/>
        <a:cs typeface="+mn-cs"/>
      </a:defRPr>
    </a:lvl5pPr>
    <a:lvl6pPr marL="1714373" algn="l" defTabSz="685749" rtl="0" eaLnBrk="1" latinLnBrk="0" hangingPunct="1">
      <a:defRPr kern="1200">
        <a:solidFill>
          <a:schemeClr val="tx1"/>
        </a:solidFill>
        <a:latin typeface="Arial" charset="0"/>
        <a:ea typeface="+mn-ea"/>
        <a:cs typeface="+mn-cs"/>
      </a:defRPr>
    </a:lvl6pPr>
    <a:lvl7pPr marL="2057246" algn="l" defTabSz="685749" rtl="0" eaLnBrk="1" latinLnBrk="0" hangingPunct="1">
      <a:defRPr kern="1200">
        <a:solidFill>
          <a:schemeClr val="tx1"/>
        </a:solidFill>
        <a:latin typeface="Arial" charset="0"/>
        <a:ea typeface="+mn-ea"/>
        <a:cs typeface="+mn-cs"/>
      </a:defRPr>
    </a:lvl7pPr>
    <a:lvl8pPr marL="2400120" algn="l" defTabSz="685749" rtl="0" eaLnBrk="1" latinLnBrk="0" hangingPunct="1">
      <a:defRPr kern="1200">
        <a:solidFill>
          <a:schemeClr val="tx1"/>
        </a:solidFill>
        <a:latin typeface="Arial" charset="0"/>
        <a:ea typeface="+mn-ea"/>
        <a:cs typeface="+mn-cs"/>
      </a:defRPr>
    </a:lvl8pPr>
    <a:lvl9pPr marL="2742995" algn="l" defTabSz="685749"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00D6"/>
    <a:srgbClr val="008000"/>
    <a:srgbClr val="FFF6A9"/>
    <a:srgbClr val="FFCC00"/>
    <a:srgbClr val="FF99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374" autoAdjust="0"/>
  </p:normalViewPr>
  <p:slideViewPr>
    <p:cSldViewPr>
      <p:cViewPr varScale="1">
        <p:scale>
          <a:sx n="99" d="100"/>
          <a:sy n="99" d="100"/>
        </p:scale>
        <p:origin x="922" y="77"/>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75" algn="l" rtl="0" eaLnBrk="0" fontAlgn="base" hangingPunct="0">
      <a:spcBef>
        <a:spcPct val="30000"/>
      </a:spcBef>
      <a:spcAft>
        <a:spcPct val="0"/>
      </a:spcAft>
      <a:defRPr sz="900" kern="1200">
        <a:solidFill>
          <a:schemeClr val="tx1"/>
        </a:solidFill>
        <a:latin typeface="Arial" charset="0"/>
        <a:ea typeface="+mn-ea"/>
        <a:cs typeface="+mn-cs"/>
      </a:defRPr>
    </a:lvl2pPr>
    <a:lvl3pPr marL="685749" algn="l" rtl="0" eaLnBrk="0" fontAlgn="base" hangingPunct="0">
      <a:spcBef>
        <a:spcPct val="30000"/>
      </a:spcBef>
      <a:spcAft>
        <a:spcPct val="0"/>
      </a:spcAft>
      <a:defRPr sz="900" kern="1200">
        <a:solidFill>
          <a:schemeClr val="tx1"/>
        </a:solidFill>
        <a:latin typeface="Arial" charset="0"/>
        <a:ea typeface="+mn-ea"/>
        <a:cs typeface="+mn-cs"/>
      </a:defRPr>
    </a:lvl3pPr>
    <a:lvl4pPr marL="1028624" algn="l" rtl="0" eaLnBrk="0" fontAlgn="base" hangingPunct="0">
      <a:spcBef>
        <a:spcPct val="30000"/>
      </a:spcBef>
      <a:spcAft>
        <a:spcPct val="0"/>
      </a:spcAft>
      <a:defRPr sz="900" kern="1200">
        <a:solidFill>
          <a:schemeClr val="tx1"/>
        </a:solidFill>
        <a:latin typeface="Arial" charset="0"/>
        <a:ea typeface="+mn-ea"/>
        <a:cs typeface="+mn-cs"/>
      </a:defRPr>
    </a:lvl4pPr>
    <a:lvl5pPr marL="1371498" algn="l" rtl="0" eaLnBrk="0" fontAlgn="base" hangingPunct="0">
      <a:spcBef>
        <a:spcPct val="30000"/>
      </a:spcBef>
      <a:spcAft>
        <a:spcPct val="0"/>
      </a:spcAft>
      <a:defRPr sz="900" kern="1200">
        <a:solidFill>
          <a:schemeClr val="tx1"/>
        </a:solidFill>
        <a:latin typeface="Arial" charset="0"/>
        <a:ea typeface="+mn-ea"/>
        <a:cs typeface="+mn-cs"/>
      </a:defRPr>
    </a:lvl5pPr>
    <a:lvl6pPr marL="1714373" algn="l" defTabSz="685749" rtl="0" eaLnBrk="1" latinLnBrk="0" hangingPunct="1">
      <a:defRPr sz="900" kern="1200">
        <a:solidFill>
          <a:schemeClr val="tx1"/>
        </a:solidFill>
        <a:latin typeface="+mn-lt"/>
        <a:ea typeface="+mn-ea"/>
        <a:cs typeface="+mn-cs"/>
      </a:defRPr>
    </a:lvl6pPr>
    <a:lvl7pPr marL="2057246" algn="l" defTabSz="685749" rtl="0" eaLnBrk="1" latinLnBrk="0" hangingPunct="1">
      <a:defRPr sz="900" kern="1200">
        <a:solidFill>
          <a:schemeClr val="tx1"/>
        </a:solidFill>
        <a:latin typeface="+mn-lt"/>
        <a:ea typeface="+mn-ea"/>
        <a:cs typeface="+mn-cs"/>
      </a:defRPr>
    </a:lvl7pPr>
    <a:lvl8pPr marL="2400120" algn="l" defTabSz="685749" rtl="0" eaLnBrk="1" latinLnBrk="0" hangingPunct="1">
      <a:defRPr sz="900" kern="1200">
        <a:solidFill>
          <a:schemeClr val="tx1"/>
        </a:solidFill>
        <a:latin typeface="+mn-lt"/>
        <a:ea typeface="+mn-ea"/>
        <a:cs typeface="+mn-cs"/>
      </a:defRPr>
    </a:lvl8pPr>
    <a:lvl9pPr marL="2742995" algn="l" defTabSz="68574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drones that record </a:t>
            </a:r>
            <a:r>
              <a:rPr lang="en-US" dirty="0" err="1"/>
              <a:t>cooll</a:t>
            </a:r>
            <a:r>
              <a:rPr lang="en-US" dirty="0"/>
              <a:t> videos of us as we do outdoor activities</a:t>
            </a:r>
          </a:p>
          <a:p>
            <a:r>
              <a:rPr lang="en-US" dirty="0"/>
              <a:t>Or in my case, </a:t>
            </a:r>
          </a:p>
        </p:txBody>
      </p:sp>
      <p:sp>
        <p:nvSpPr>
          <p:cNvPr id="4" name="Slide Number Placeholder 3"/>
          <p:cNvSpPr>
            <a:spLocks noGrp="1"/>
          </p:cNvSpPr>
          <p:nvPr>
            <p:ph type="sldNum" sz="quarter" idx="5"/>
          </p:nvPr>
        </p:nvSpPr>
        <p:spPr/>
        <p:txBody>
          <a:bodyPr/>
          <a:lstStyle/>
          <a:p>
            <a:fld id="{D58D200E-B8F0-7F42-8730-8CDA0DD14E87}" type="slidenum">
              <a:rPr lang="en-US" smtClean="0"/>
              <a:t>26</a:t>
            </a:fld>
            <a:endParaRPr lang="en-US"/>
          </a:p>
        </p:txBody>
      </p:sp>
    </p:spTree>
    <p:extLst>
      <p:ext uri="{BB962C8B-B14F-4D97-AF65-F5344CB8AC3E}">
        <p14:creationId xmlns:p14="http://schemas.microsoft.com/office/powerpoint/2010/main" val="201400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PlaceHolder 1"/>
          <p:cNvSpPr>
            <a:spLocks noGrp="1" noRot="1" noChangeAspect="1"/>
          </p:cNvSpPr>
          <p:nvPr>
            <p:ph type="sldImg"/>
          </p:nvPr>
        </p:nvSpPr>
        <p:spPr>
          <a:xfrm>
            <a:off x="141120" y="768240"/>
            <a:ext cx="6818040" cy="3836520"/>
          </a:xfrm>
          <a:prstGeom prst="rect">
            <a:avLst/>
          </a:prstGeom>
        </p:spPr>
      </p:sp>
      <p:sp>
        <p:nvSpPr>
          <p:cNvPr id="551" name="PlaceHolder 2"/>
          <p:cNvSpPr>
            <a:spLocks noGrp="1"/>
          </p:cNvSpPr>
          <p:nvPr>
            <p:ph type="body"/>
          </p:nvPr>
        </p:nvSpPr>
        <p:spPr>
          <a:xfrm>
            <a:off x="709560" y="4861080"/>
            <a:ext cx="5679720" cy="4605120"/>
          </a:xfrm>
          <a:prstGeom prst="rect">
            <a:avLst/>
          </a:prstGeom>
        </p:spPr>
        <p:txBody>
          <a:bodyPr lIns="96840" tIns="48240" rIns="96840" bIns="48240"/>
          <a:lstStyle/>
          <a:p>
            <a:pPr marL="216000" indent="-216000">
              <a:lnSpc>
                <a:spcPct val="100000"/>
              </a:lnSpc>
            </a:pPr>
            <a:r>
              <a:rPr lang="en-IN" sz="2000" b="0" strike="noStrike" spc="-1">
                <a:latin typeface="Arial"/>
              </a:rPr>
              <a:t>Robots look like this. We have autonomous cars that figure out how to take us to our destination</a:t>
            </a:r>
          </a:p>
        </p:txBody>
      </p:sp>
      <p:sp>
        <p:nvSpPr>
          <p:cNvPr id="552" name="TextShape 3"/>
          <p:cNvSpPr txBox="1"/>
          <p:nvPr/>
        </p:nvSpPr>
        <p:spPr>
          <a:xfrm>
            <a:off x="4021200" y="9721800"/>
            <a:ext cx="3076200" cy="510840"/>
          </a:xfrm>
          <a:prstGeom prst="rect">
            <a:avLst/>
          </a:prstGeom>
          <a:noFill/>
          <a:ln w="9360">
            <a:noFill/>
          </a:ln>
        </p:spPr>
        <p:txBody>
          <a:bodyPr lIns="96840" tIns="48240" rIns="96840" bIns="48240" anchor="b"/>
          <a:lstStyle/>
          <a:p>
            <a:pPr algn="r">
              <a:lnSpc>
                <a:spcPct val="100000"/>
              </a:lnSpc>
            </a:pPr>
            <a:fld id="{00FF9FBB-E97B-4BB2-AE4C-308A887356D2}" type="slidenum">
              <a:rPr lang="en-IN" sz="1300" b="0" strike="noStrike" spc="-1">
                <a:latin typeface="Times New Roman"/>
              </a:rPr>
              <a:t>28</a:t>
            </a:fld>
            <a:endParaRPr lang="en-IN" sz="1300" b="0" strike="noStrike" spc="-1">
              <a:latin typeface="Times New Roman"/>
            </a:endParaRPr>
          </a:p>
        </p:txBody>
      </p:sp>
    </p:spTree>
    <p:extLst>
      <p:ext uri="{BB962C8B-B14F-4D97-AF65-F5344CB8AC3E}">
        <p14:creationId xmlns:p14="http://schemas.microsoft.com/office/powerpoint/2010/main" val="93501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6939B6-718A-E04C-9CBF-1FE0695B4D7E}" type="slidenum">
              <a:rPr lang="en-US" smtClean="0"/>
              <a:t>33</a:t>
            </a:fld>
            <a:endParaRPr lang="en-US"/>
          </a:p>
        </p:txBody>
      </p:sp>
    </p:spTree>
    <p:extLst>
      <p:ext uri="{BB962C8B-B14F-4D97-AF65-F5344CB8AC3E}">
        <p14:creationId xmlns:p14="http://schemas.microsoft.com/office/powerpoint/2010/main" val="2206261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noRot="1" noChangeAspect="1"/>
          </p:cNvSpPr>
          <p:nvPr>
            <p:ph type="sldImg"/>
          </p:nvPr>
        </p:nvSpPr>
        <p:spPr>
          <a:xfrm>
            <a:off x="141288" y="768350"/>
            <a:ext cx="6818312" cy="3836988"/>
          </a:xfrm>
          <a:prstGeom prst="rect">
            <a:avLst/>
          </a:prstGeom>
        </p:spPr>
      </p:sp>
      <p:sp>
        <p:nvSpPr>
          <p:cNvPr id="563" name="PlaceHolder 2"/>
          <p:cNvSpPr>
            <a:spLocks noGrp="1"/>
          </p:cNvSpPr>
          <p:nvPr>
            <p:ph type="body"/>
          </p:nvPr>
        </p:nvSpPr>
        <p:spPr>
          <a:xfrm>
            <a:off x="709560" y="4861080"/>
            <a:ext cx="5679720" cy="4605120"/>
          </a:xfrm>
          <a:prstGeom prst="rect">
            <a:avLst/>
          </a:prstGeom>
        </p:spPr>
        <p:txBody>
          <a:bodyPr lIns="96840" tIns="48240" rIns="96840" bIns="48240"/>
          <a:lstStyle/>
          <a:p>
            <a:pPr marL="216000" indent="-216000">
              <a:lnSpc>
                <a:spcPct val="100000"/>
              </a:lnSpc>
            </a:pPr>
            <a:r>
              <a:rPr lang="en-IN" sz="2000" b="0" strike="noStrike" spc="-1">
                <a:latin typeface="Arial"/>
              </a:rPr>
              <a:t>Four considerations.</a:t>
            </a:r>
          </a:p>
          <a:p>
            <a:pPr marL="216000" indent="-216000">
              <a:lnSpc>
                <a:spcPct val="100000"/>
              </a:lnSpc>
            </a:pPr>
            <a:endParaRPr lang="en-IN" sz="2000" b="0" strike="noStrike" spc="-1">
              <a:latin typeface="Arial"/>
            </a:endParaRPr>
          </a:p>
          <a:p>
            <a:pPr marL="216000" indent="-216000">
              <a:lnSpc>
                <a:spcPct val="100000"/>
              </a:lnSpc>
            </a:pPr>
            <a:r>
              <a:rPr lang="en-IN" sz="2000" b="0" strike="noStrike" spc="-1">
                <a:latin typeface="Arial"/>
              </a:rPr>
              <a:t>Top left: natural intelligence -- Think like people --- cognitive science, neuroscience. Are human brains perfect? What if we could think rationally.</a:t>
            </a:r>
          </a:p>
          <a:p>
            <a:pPr marL="216000" indent="-216000">
              <a:lnSpc>
                <a:spcPct val="100000"/>
              </a:lnSpc>
            </a:pPr>
            <a:endParaRPr lang="en-IN" sz="2000" b="0" strike="noStrike" spc="-1">
              <a:latin typeface="Arial"/>
            </a:endParaRPr>
          </a:p>
          <a:p>
            <a:pPr>
              <a:lnSpc>
                <a:spcPct val="100000"/>
              </a:lnSpc>
              <a:spcBef>
                <a:spcPts val="360"/>
              </a:spcBef>
            </a:pPr>
            <a:r>
              <a:rPr lang="en-IN" sz="2000" b="0" strike="noStrike" spc="-1">
                <a:latin typeface="Arial"/>
              </a:rPr>
              <a:t>Think rationally – correct thought process --  long tradition dating back to Aristotle --- this is how to think so that you don’t make mistakes; but not a winner, because difficult to encode how to think / especially in the face of unknowns/uncertainty, and in the end it’s not about how you think, it’s about how you end up acting</a:t>
            </a:r>
          </a:p>
          <a:p>
            <a:pPr>
              <a:lnSpc>
                <a:spcPct val="100000"/>
              </a:lnSpc>
            </a:pPr>
            <a:r>
              <a:rPr lang="en-IN" sz="2000" b="0" strike="noStrike" spc="-1">
                <a:latin typeface="Arial"/>
              </a:rPr>
              <a:t>Some aspect of correctness</a:t>
            </a:r>
          </a:p>
          <a:p>
            <a:pPr>
              <a:lnSpc>
                <a:spcPct val="100000"/>
              </a:lnSpc>
            </a:pPr>
            <a:endParaRPr lang="en-IN" sz="2000" b="0" strike="noStrike" spc="-1">
              <a:latin typeface="Arial"/>
            </a:endParaRPr>
          </a:p>
          <a:p>
            <a:pPr>
              <a:lnSpc>
                <a:spcPct val="100000"/>
              </a:lnSpc>
            </a:pPr>
            <a:r>
              <a:rPr lang="en-IN" sz="2000" b="0" strike="noStrike" spc="-1">
                <a:latin typeface="Arial"/>
              </a:rPr>
              <a:t>Bottom left: who cares about how they think?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pPr>
              <a:lnSpc>
                <a:spcPct val="100000"/>
              </a:lnSpc>
            </a:pPr>
            <a:endParaRPr lang="en-IN" sz="2000" b="0" strike="noStrike" spc="-1">
              <a:latin typeface="Arial"/>
            </a:endParaRPr>
          </a:p>
          <a:p>
            <a:pPr>
              <a:lnSpc>
                <a:spcPct val="100000"/>
              </a:lnSpc>
            </a:pPr>
            <a:endParaRPr lang="en-IN" sz="2000" b="0" strike="noStrike" spc="-1">
              <a:latin typeface="Arial"/>
            </a:endParaRPr>
          </a:p>
          <a:p>
            <a:pPr>
              <a:lnSpc>
                <a:spcPct val="100000"/>
              </a:lnSpc>
            </a:pPr>
            <a:r>
              <a:rPr lang="en-IN" sz="2000" b="0" strike="noStrike" spc="-1">
                <a:latin typeface="Arial"/>
              </a:rPr>
              <a:t>Are people rational</a:t>
            </a:r>
          </a:p>
        </p:txBody>
      </p:sp>
      <p:sp>
        <p:nvSpPr>
          <p:cNvPr id="564" name="TextShape 3"/>
          <p:cNvSpPr txBox="1"/>
          <p:nvPr/>
        </p:nvSpPr>
        <p:spPr>
          <a:xfrm>
            <a:off x="4021200" y="9721800"/>
            <a:ext cx="3076200" cy="510840"/>
          </a:xfrm>
          <a:prstGeom prst="rect">
            <a:avLst/>
          </a:prstGeom>
          <a:noFill/>
          <a:ln w="9360">
            <a:noFill/>
          </a:ln>
        </p:spPr>
        <p:txBody>
          <a:bodyPr lIns="96840" tIns="48240" rIns="96840" bIns="48240" anchor="b"/>
          <a:lstStyle/>
          <a:p>
            <a:pPr algn="r">
              <a:lnSpc>
                <a:spcPct val="100000"/>
              </a:lnSpc>
            </a:pPr>
            <a:fld id="{D6D52A42-7932-40A8-A00D-75F0F7F86955}" type="slidenum">
              <a:rPr lang="en-IN" sz="1300" b="0" strike="noStrike" spc="-1">
                <a:solidFill>
                  <a:srgbClr val="000000"/>
                </a:solidFill>
                <a:latin typeface="Arial"/>
                <a:ea typeface="+mn-ea"/>
              </a:rPr>
              <a:t>40</a:t>
            </a:fld>
            <a:endParaRPr lang="en-IN" sz="13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noRot="1" noChangeAspect="1"/>
          </p:cNvSpPr>
          <p:nvPr>
            <p:ph type="sldImg"/>
          </p:nvPr>
        </p:nvSpPr>
        <p:spPr>
          <a:xfrm>
            <a:off x="138113" y="766763"/>
            <a:ext cx="6823075" cy="3838575"/>
          </a:xfrm>
          <a:prstGeom prst="rect">
            <a:avLst/>
          </a:prstGeom>
        </p:spPr>
      </p:sp>
      <p:sp>
        <p:nvSpPr>
          <p:cNvPr id="566" name="PlaceHolder 2"/>
          <p:cNvSpPr>
            <a:spLocks noGrp="1"/>
          </p:cNvSpPr>
          <p:nvPr>
            <p:ph type="body"/>
          </p:nvPr>
        </p:nvSpPr>
        <p:spPr>
          <a:xfrm>
            <a:off x="709560" y="4861080"/>
            <a:ext cx="5679720" cy="4606560"/>
          </a:xfrm>
          <a:prstGeom prst="rect">
            <a:avLst/>
          </a:prstGeom>
        </p:spPr>
        <p:txBody>
          <a:bodyPr lIns="96840" tIns="48240" rIns="96840" bIns="48240"/>
          <a:lstStyle/>
          <a:p>
            <a:pPr marL="216000" indent="-216000">
              <a:lnSpc>
                <a:spcPct val="100000"/>
              </a:lnSpc>
            </a:pPr>
            <a:r>
              <a:rPr lang="en-IN" sz="1700" b="0" strike="noStrike" spc="-1">
                <a:latin typeface="Lucida Grande"/>
                <a:ea typeface="Lucida Grande"/>
              </a:rPr>
              <a:t>Not about building machines that don’t get angry</a:t>
            </a:r>
            <a:endParaRPr lang="en-IN" sz="1700" b="0" strike="noStrike" spc="-1">
              <a:latin typeface="Arial"/>
            </a:endParaRPr>
          </a:p>
          <a:p>
            <a:pPr marL="216000" indent="-216000">
              <a:lnSpc>
                <a:spcPct val="100000"/>
              </a:lnSpc>
            </a:pPr>
            <a:r>
              <a:rPr lang="en-IN" sz="1700" b="0" strike="noStrike" spc="-1">
                <a:latin typeface="Lucida Grande"/>
                <a:ea typeface="Lucida Grande"/>
              </a:rPr>
              <a:t>Example of utilities.  10 for A, 1 for each Friday with friends</a:t>
            </a:r>
            <a:endParaRPr lang="en-IN" sz="1700" b="0" strike="noStrike" spc="-1">
              <a:latin typeface="Arial"/>
            </a:endParaRPr>
          </a:p>
          <a:p>
            <a:pPr marL="216000" indent="-216000">
              <a:lnSpc>
                <a:spcPct val="100000"/>
              </a:lnSpc>
            </a:pPr>
            <a:endParaRPr lang="en-IN" sz="1700" b="0" strike="noStrike" spc="-1">
              <a:latin typeface="Arial"/>
            </a:endParaRPr>
          </a:p>
          <a:p>
            <a:pPr marL="216000" indent="-216000">
              <a:lnSpc>
                <a:spcPct val="100000"/>
              </a:lnSpc>
            </a:pPr>
            <a:r>
              <a:rPr lang="en-IN" sz="1700" b="0" strike="noStrike" spc="-1">
                <a:latin typeface="Lucida Grande"/>
                <a:ea typeface="Lucida Grande"/>
              </a:rPr>
              <a:t>People being rational.</a:t>
            </a:r>
            <a:endParaRPr lang="en-IN" sz="17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noRot="1" noChangeAspect="1"/>
          </p:cNvSpPr>
          <p:nvPr>
            <p:ph type="sldImg"/>
          </p:nvPr>
        </p:nvSpPr>
        <p:spPr>
          <a:xfrm>
            <a:off x="141288" y="768350"/>
            <a:ext cx="6818312" cy="3836988"/>
          </a:xfrm>
          <a:prstGeom prst="rect">
            <a:avLst/>
          </a:prstGeom>
        </p:spPr>
      </p:sp>
      <p:sp>
        <p:nvSpPr>
          <p:cNvPr id="568" name="PlaceHolder 2"/>
          <p:cNvSpPr>
            <a:spLocks noGrp="1"/>
          </p:cNvSpPr>
          <p:nvPr>
            <p:ph type="body"/>
          </p:nvPr>
        </p:nvSpPr>
        <p:spPr>
          <a:xfrm>
            <a:off x="709560" y="4861080"/>
            <a:ext cx="5679720" cy="4605120"/>
          </a:xfrm>
          <a:prstGeom prst="rect">
            <a:avLst/>
          </a:prstGeom>
        </p:spPr>
        <p:txBody>
          <a:bodyPr lIns="96840" tIns="48240" rIns="96840" bIns="48240"/>
          <a:lstStyle/>
          <a:p>
            <a:pPr marL="216000" indent="-216000">
              <a:lnSpc>
                <a:spcPct val="100000"/>
              </a:lnSpc>
            </a:pPr>
            <a:r>
              <a:rPr lang="en-IN" sz="2000" b="0" strike="noStrike" spc="-1">
                <a:latin typeface="Arial"/>
              </a:rPr>
              <a:t>Distill course to maximize expected utility.</a:t>
            </a:r>
          </a:p>
          <a:p>
            <a:pPr marL="216000" indent="-216000">
              <a:lnSpc>
                <a:spcPct val="100000"/>
              </a:lnSpc>
            </a:pPr>
            <a:endParaRPr lang="en-IN" sz="2000" b="0" strike="noStrike" spc="-1">
              <a:latin typeface="Arial"/>
            </a:endParaRPr>
          </a:p>
          <a:p>
            <a:pPr marL="216000" indent="-216000">
              <a:lnSpc>
                <a:spcPct val="100000"/>
              </a:lnSpc>
            </a:pPr>
            <a:r>
              <a:rPr lang="en-IN" sz="2000" b="0" strike="noStrike" spc="-1">
                <a:latin typeface="Arial"/>
              </a:rPr>
              <a:t>Make these 4 better</a:t>
            </a:r>
          </a:p>
        </p:txBody>
      </p:sp>
      <p:sp>
        <p:nvSpPr>
          <p:cNvPr id="569" name="TextShape 3"/>
          <p:cNvSpPr txBox="1"/>
          <p:nvPr/>
        </p:nvSpPr>
        <p:spPr>
          <a:xfrm>
            <a:off x="4021200" y="9721800"/>
            <a:ext cx="3076200" cy="510840"/>
          </a:xfrm>
          <a:prstGeom prst="rect">
            <a:avLst/>
          </a:prstGeom>
          <a:noFill/>
          <a:ln w="9360">
            <a:noFill/>
          </a:ln>
        </p:spPr>
        <p:txBody>
          <a:bodyPr lIns="96840" tIns="48240" rIns="96840" bIns="48240" anchor="b"/>
          <a:lstStyle/>
          <a:p>
            <a:pPr algn="r">
              <a:lnSpc>
                <a:spcPct val="100000"/>
              </a:lnSpc>
            </a:pPr>
            <a:fld id="{5576F024-5472-4871-8D7C-D71481E543B4}" type="slidenum">
              <a:rPr lang="en-IN" sz="1300" b="0" strike="noStrike" spc="-1">
                <a:solidFill>
                  <a:srgbClr val="000000"/>
                </a:solidFill>
                <a:latin typeface="Arial"/>
                <a:ea typeface="+mn-ea"/>
              </a:rPr>
              <a:t>42</a:t>
            </a:fld>
            <a:endParaRPr lang="en-IN" sz="13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141288" y="768350"/>
            <a:ext cx="6818312" cy="3836988"/>
          </a:xfrm>
          <a:prstGeom prst="rect">
            <a:avLst/>
          </a:prstGeom>
        </p:spPr>
      </p:sp>
      <p:sp>
        <p:nvSpPr>
          <p:cNvPr id="571" name="PlaceHolder 2"/>
          <p:cNvSpPr>
            <a:spLocks noGrp="1"/>
          </p:cNvSpPr>
          <p:nvPr>
            <p:ph type="body"/>
          </p:nvPr>
        </p:nvSpPr>
        <p:spPr>
          <a:xfrm>
            <a:off x="709560" y="4861080"/>
            <a:ext cx="5679720" cy="4605120"/>
          </a:xfrm>
          <a:prstGeom prst="rect">
            <a:avLst/>
          </a:prstGeom>
        </p:spPr>
        <p:txBody>
          <a:bodyPr lIns="96840" tIns="48240" rIns="96840" bIns="48240"/>
          <a:lstStyle/>
          <a:p>
            <a:pPr marL="216000" indent="-216000">
              <a:lnSpc>
                <a:spcPct val="100000"/>
              </a:lnSpc>
            </a:pPr>
            <a:r>
              <a:rPr lang="en-IN" sz="2000" b="0" strike="noStrike" spc="-1">
                <a:latin typeface="Arial"/>
              </a:rPr>
              <a:t>Consequences of an action, context, other actors around</a:t>
            </a:r>
          </a:p>
          <a:p>
            <a:pPr marL="216000" indent="-216000">
              <a:lnSpc>
                <a:spcPct val="100000"/>
              </a:lnSpc>
            </a:pPr>
            <a:endParaRPr lang="en-IN" sz="2000" b="0" strike="noStrike" spc="-1">
              <a:latin typeface="Arial"/>
            </a:endParaRPr>
          </a:p>
          <a:p>
            <a:pPr marL="216000" indent="-216000">
              <a:lnSpc>
                <a:spcPct val="100000"/>
              </a:lnSpc>
            </a:pPr>
            <a:r>
              <a:rPr lang="en-IN" sz="2000" b="0" strike="noStrike" spc="-1">
                <a:latin typeface="Arial"/>
              </a:rPr>
              <a:t>Convex Opt</a:t>
            </a:r>
          </a:p>
        </p:txBody>
      </p:sp>
      <p:sp>
        <p:nvSpPr>
          <p:cNvPr id="572" name="TextShape 3"/>
          <p:cNvSpPr txBox="1"/>
          <p:nvPr/>
        </p:nvSpPr>
        <p:spPr>
          <a:xfrm>
            <a:off x="4021200" y="9721800"/>
            <a:ext cx="3076200" cy="510840"/>
          </a:xfrm>
          <a:prstGeom prst="rect">
            <a:avLst/>
          </a:prstGeom>
          <a:noFill/>
          <a:ln w="9360">
            <a:noFill/>
          </a:ln>
        </p:spPr>
        <p:txBody>
          <a:bodyPr lIns="96840" tIns="48240" rIns="96840" bIns="48240" anchor="b"/>
          <a:lstStyle/>
          <a:p>
            <a:pPr algn="r">
              <a:lnSpc>
                <a:spcPct val="100000"/>
              </a:lnSpc>
            </a:pPr>
            <a:fld id="{1E2FB8BC-24B8-4B56-8A45-B917C6A70845}" type="slidenum">
              <a:rPr lang="en-IN" sz="1300" b="0" strike="noStrike" spc="-1">
                <a:solidFill>
                  <a:srgbClr val="000000"/>
                </a:solidFill>
                <a:latin typeface="Arial"/>
                <a:ea typeface="+mn-ea"/>
              </a:rPr>
              <a:t>43</a:t>
            </a:fld>
            <a:endParaRPr lang="en-IN" sz="13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noRot="1" noChangeAspect="1"/>
          </p:cNvSpPr>
          <p:nvPr>
            <p:ph type="sldImg"/>
          </p:nvPr>
        </p:nvSpPr>
        <p:spPr>
          <a:xfrm>
            <a:off x="141288" y="768350"/>
            <a:ext cx="6818312" cy="3836988"/>
          </a:xfrm>
          <a:prstGeom prst="rect">
            <a:avLst/>
          </a:prstGeom>
        </p:spPr>
      </p:sp>
      <p:sp>
        <p:nvSpPr>
          <p:cNvPr id="574" name="PlaceHolder 2"/>
          <p:cNvSpPr>
            <a:spLocks noGrp="1"/>
          </p:cNvSpPr>
          <p:nvPr>
            <p:ph type="body"/>
          </p:nvPr>
        </p:nvSpPr>
        <p:spPr>
          <a:xfrm>
            <a:off x="709560" y="4861080"/>
            <a:ext cx="5679720" cy="4605120"/>
          </a:xfrm>
          <a:prstGeom prst="rect">
            <a:avLst/>
          </a:prstGeom>
        </p:spPr>
        <p:txBody>
          <a:bodyPr lIns="96840" tIns="48240" rIns="96840" bIns="48240"/>
          <a:lstStyle/>
          <a:p>
            <a:pPr marL="216000" indent="-216000">
              <a:lnSpc>
                <a:spcPct val="100000"/>
              </a:lnSpc>
            </a:pPr>
            <a:r>
              <a:rPr lang="en-IN" sz="2000" b="0" strike="noStrike" spc="-1">
                <a:latin typeface="Arial"/>
              </a:rPr>
              <a:t>What is a utility?</a:t>
            </a:r>
          </a:p>
          <a:p>
            <a:pPr marL="216000" indent="-216000">
              <a:lnSpc>
                <a:spcPct val="100000"/>
              </a:lnSpc>
            </a:pPr>
            <a:endParaRPr lang="en-IN" sz="2000" b="0" strike="noStrike" spc="-1">
              <a:latin typeface="Arial"/>
            </a:endParaRPr>
          </a:p>
          <a:p>
            <a:pPr marL="216000" indent="-216000">
              <a:lnSpc>
                <a:spcPct val="100000"/>
              </a:lnSpc>
            </a:pPr>
            <a:r>
              <a:rPr lang="en-IN" sz="2000" b="0" strike="noStrike" spc="-1">
                <a:latin typeface="Arial"/>
              </a:rPr>
              <a:t>Related to - </a:t>
            </a:r>
          </a:p>
          <a:p>
            <a:pPr marL="216000" indent="-216000">
              <a:lnSpc>
                <a:spcPct val="100000"/>
              </a:lnSpc>
            </a:pPr>
            <a:r>
              <a:rPr lang="en-IN" sz="2000" b="0" strike="noStrike" spc="-1">
                <a:latin typeface="Arial"/>
              </a:rPr>
              <a:t>Utilitarianism (Consequntialism) – Jeremy Bentham</a:t>
            </a:r>
          </a:p>
          <a:p>
            <a:pPr marL="216000" indent="-216000">
              <a:lnSpc>
                <a:spcPct val="100000"/>
              </a:lnSpc>
            </a:pPr>
            <a:endParaRPr lang="en-IN" sz="2000" b="0" strike="noStrike" spc="-1">
              <a:latin typeface="Arial"/>
            </a:endParaRPr>
          </a:p>
          <a:p>
            <a:pPr marL="216000" indent="-216000">
              <a:lnSpc>
                <a:spcPct val="100000"/>
              </a:lnSpc>
            </a:pPr>
            <a:r>
              <a:rPr lang="en-IN" sz="2000" b="0" strike="noStrike" spc="-1">
                <a:latin typeface="Arial"/>
              </a:rPr>
              <a:t>Utility rather than values, could be </a:t>
            </a:r>
          </a:p>
          <a:p>
            <a:pPr marL="216000" indent="-216000">
              <a:lnSpc>
                <a:spcPct val="100000"/>
              </a:lnSpc>
            </a:pPr>
            <a:r>
              <a:rPr lang="en-IN" sz="2000" b="0" strike="noStrike" spc="-1">
                <a:latin typeface="Arial"/>
              </a:rPr>
              <a:t>Virtue Ethics – Aristotle</a:t>
            </a:r>
          </a:p>
          <a:p>
            <a:pPr marL="216000" indent="-216000">
              <a:lnSpc>
                <a:spcPct val="100000"/>
              </a:lnSpc>
            </a:pPr>
            <a:endParaRPr lang="en-IN" sz="2000" b="0" strike="noStrike" spc="-1">
              <a:latin typeface="Arial"/>
            </a:endParaRPr>
          </a:p>
          <a:p>
            <a:pPr marL="216000" indent="-216000">
              <a:lnSpc>
                <a:spcPct val="100000"/>
              </a:lnSpc>
            </a:pPr>
            <a:r>
              <a:rPr lang="en-IN" sz="2000" b="0" strike="noStrike" spc="-1">
                <a:latin typeface="Arial"/>
              </a:rPr>
              <a:t>Deontology (Duty based ethics)</a:t>
            </a:r>
          </a:p>
          <a:p>
            <a:pPr marL="216000" indent="-216000">
              <a:lnSpc>
                <a:spcPct val="100000"/>
              </a:lnSpc>
            </a:pPr>
            <a:endParaRPr lang="en-IN" sz="2000" b="0" strike="noStrike" spc="-1">
              <a:latin typeface="Arial"/>
            </a:endParaRPr>
          </a:p>
        </p:txBody>
      </p:sp>
      <p:sp>
        <p:nvSpPr>
          <p:cNvPr id="575" name="TextShape 3"/>
          <p:cNvSpPr txBox="1"/>
          <p:nvPr/>
        </p:nvSpPr>
        <p:spPr>
          <a:xfrm>
            <a:off x="4021200" y="9721800"/>
            <a:ext cx="3076200" cy="510840"/>
          </a:xfrm>
          <a:prstGeom prst="rect">
            <a:avLst/>
          </a:prstGeom>
          <a:noFill/>
          <a:ln w="9360">
            <a:noFill/>
          </a:ln>
        </p:spPr>
        <p:txBody>
          <a:bodyPr lIns="96840" tIns="48240" rIns="96840" bIns="48240" anchor="b"/>
          <a:lstStyle/>
          <a:p>
            <a:pPr algn="r">
              <a:lnSpc>
                <a:spcPct val="100000"/>
              </a:lnSpc>
            </a:pPr>
            <a:fld id="{BD555CFE-3501-4210-9345-C8CECA523BB2}" type="slidenum">
              <a:rPr lang="en-IN" sz="1300" b="0" strike="noStrike" spc="-1">
                <a:solidFill>
                  <a:srgbClr val="000000"/>
                </a:solidFill>
                <a:latin typeface="Arial"/>
                <a:ea typeface="+mn-ea"/>
              </a:rPr>
              <a:t>44</a:t>
            </a:fld>
            <a:endParaRPr lang="en-IN" sz="13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noRot="1" noChangeAspect="1"/>
          </p:cNvSpPr>
          <p:nvPr>
            <p:ph type="sldImg"/>
          </p:nvPr>
        </p:nvSpPr>
        <p:spPr>
          <a:xfrm>
            <a:off x="141288" y="768350"/>
            <a:ext cx="6818312" cy="3836988"/>
          </a:xfrm>
          <a:prstGeom prst="rect">
            <a:avLst/>
          </a:prstGeom>
        </p:spPr>
      </p:sp>
      <p:sp>
        <p:nvSpPr>
          <p:cNvPr id="577" name="PlaceHolder 2"/>
          <p:cNvSpPr>
            <a:spLocks noGrp="1"/>
          </p:cNvSpPr>
          <p:nvPr>
            <p:ph type="body"/>
          </p:nvPr>
        </p:nvSpPr>
        <p:spPr>
          <a:xfrm>
            <a:off x="709560" y="4861080"/>
            <a:ext cx="5679720" cy="4605120"/>
          </a:xfrm>
          <a:prstGeom prst="rect">
            <a:avLst/>
          </a:prstGeom>
        </p:spPr>
        <p:txBody>
          <a:bodyPr lIns="96840" tIns="48240" rIns="96840" bIns="48240"/>
          <a:lstStyle/>
          <a:p>
            <a:pPr marL="216000" indent="-216000">
              <a:lnSpc>
                <a:spcPct val="100000"/>
              </a:lnSpc>
            </a:pPr>
            <a:r>
              <a:rPr lang="en-IN" sz="2000" b="0" strike="noStrike" spc="-1">
                <a:latin typeface="Arial"/>
              </a:rPr>
              <a:t>rationality not about being successful – doing the right thing on average. </a:t>
            </a:r>
          </a:p>
        </p:txBody>
      </p:sp>
      <p:sp>
        <p:nvSpPr>
          <p:cNvPr id="578" name="TextShape 3"/>
          <p:cNvSpPr txBox="1"/>
          <p:nvPr/>
        </p:nvSpPr>
        <p:spPr>
          <a:xfrm>
            <a:off x="4021200" y="9721800"/>
            <a:ext cx="3076200" cy="510840"/>
          </a:xfrm>
          <a:prstGeom prst="rect">
            <a:avLst/>
          </a:prstGeom>
          <a:noFill/>
          <a:ln w="9360">
            <a:noFill/>
          </a:ln>
        </p:spPr>
        <p:txBody>
          <a:bodyPr lIns="96840" tIns="48240" rIns="96840" bIns="48240" anchor="b"/>
          <a:lstStyle/>
          <a:p>
            <a:pPr algn="r">
              <a:lnSpc>
                <a:spcPct val="100000"/>
              </a:lnSpc>
            </a:pPr>
            <a:fld id="{D3B2D5D1-70AA-4BEC-93CF-373EF1227089}" type="slidenum">
              <a:rPr lang="en-IN" sz="1300" b="0" strike="noStrike" spc="-1">
                <a:solidFill>
                  <a:srgbClr val="000000"/>
                </a:solidFill>
                <a:latin typeface="Arial"/>
                <a:ea typeface="+mn-ea"/>
              </a:rPr>
              <a:t>45</a:t>
            </a:fld>
            <a:endParaRPr lang="en-IN" sz="13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noRot="1" noChangeAspect="1"/>
          </p:cNvSpPr>
          <p:nvPr>
            <p:ph type="sldImg"/>
          </p:nvPr>
        </p:nvSpPr>
        <p:spPr>
          <a:xfrm>
            <a:off x="141288" y="768350"/>
            <a:ext cx="6818312" cy="3836988"/>
          </a:xfrm>
          <a:prstGeom prst="rect">
            <a:avLst/>
          </a:prstGeom>
        </p:spPr>
      </p:sp>
      <p:sp>
        <p:nvSpPr>
          <p:cNvPr id="580" name="PlaceHolder 2"/>
          <p:cNvSpPr>
            <a:spLocks noGrp="1"/>
          </p:cNvSpPr>
          <p:nvPr>
            <p:ph type="body"/>
          </p:nvPr>
        </p:nvSpPr>
        <p:spPr>
          <a:xfrm>
            <a:off x="709560" y="4861080"/>
            <a:ext cx="5679720" cy="4605120"/>
          </a:xfrm>
          <a:prstGeom prst="rect">
            <a:avLst/>
          </a:prstGeom>
        </p:spPr>
        <p:txBody>
          <a:bodyPr lIns="96840" tIns="48240" rIns="96840" bIns="48240"/>
          <a:lstStyle/>
          <a:p>
            <a:pPr marL="216000" indent="-216000">
              <a:lnSpc>
                <a:spcPct val="100000"/>
              </a:lnSpc>
            </a:pPr>
            <a:r>
              <a:rPr lang="en-IN" sz="2000" b="0" strike="noStrike" spc="-1">
                <a:latin typeface="Arial"/>
              </a:rPr>
              <a:t>Very end – who is your? How do you get that?</a:t>
            </a:r>
          </a:p>
          <a:p>
            <a:pPr marL="216000" indent="-216000">
              <a:lnSpc>
                <a:spcPct val="100000"/>
              </a:lnSpc>
            </a:pPr>
            <a:r>
              <a:rPr lang="en-IN" sz="2000" b="0" strike="noStrike" spc="-1">
                <a:latin typeface="Arial"/>
              </a:rPr>
              <a:t>Does the agent serve us? Important when figuring out if the agent is helping - many cues from philosophy here. </a:t>
            </a:r>
          </a:p>
          <a:p>
            <a:pPr marL="216000" indent="-216000">
              <a:lnSpc>
                <a:spcPct val="100000"/>
              </a:lnSpc>
            </a:pPr>
            <a:endParaRPr lang="en-IN" sz="2000" b="0" strike="noStrike" spc="-1">
              <a:latin typeface="Arial"/>
            </a:endParaRPr>
          </a:p>
          <a:p>
            <a:pPr marL="216000" indent="-216000">
              <a:lnSpc>
                <a:spcPct val="100000"/>
              </a:lnSpc>
            </a:pPr>
            <a:r>
              <a:rPr lang="en-IN" sz="2000" b="0" strike="noStrike" spc="-1">
                <a:latin typeface="Arial"/>
              </a:rPr>
              <a:t>What is an agent that is good about acting for itself? Humans! </a:t>
            </a:r>
          </a:p>
          <a:p>
            <a:pPr marL="216000" indent="-216000">
              <a:lnSpc>
                <a:spcPct val="100000"/>
              </a:lnSpc>
            </a:pPr>
            <a:r>
              <a:rPr lang="en-IN" sz="2000" b="0" strike="noStrike" spc="-1">
                <a:latin typeface="Arial"/>
              </a:rPr>
              <a:t>Replicating the brain would be an AI, right?</a:t>
            </a:r>
          </a:p>
        </p:txBody>
      </p:sp>
      <p:sp>
        <p:nvSpPr>
          <p:cNvPr id="581" name="TextShape 3"/>
          <p:cNvSpPr txBox="1"/>
          <p:nvPr/>
        </p:nvSpPr>
        <p:spPr>
          <a:xfrm>
            <a:off x="4021200" y="9721800"/>
            <a:ext cx="3076200" cy="510840"/>
          </a:xfrm>
          <a:prstGeom prst="rect">
            <a:avLst/>
          </a:prstGeom>
          <a:noFill/>
          <a:ln w="9360">
            <a:noFill/>
          </a:ln>
        </p:spPr>
        <p:txBody>
          <a:bodyPr lIns="96840" tIns="48240" rIns="96840" bIns="48240" anchor="b"/>
          <a:lstStyle/>
          <a:p>
            <a:pPr algn="r">
              <a:lnSpc>
                <a:spcPct val="100000"/>
              </a:lnSpc>
            </a:pPr>
            <a:fld id="{5C8FE786-FDF3-4C8B-A8DA-C5935718ADAC}" type="slidenum">
              <a:rPr lang="en-IN" sz="1300" b="0" strike="noStrike" spc="-1">
                <a:solidFill>
                  <a:srgbClr val="000000"/>
                </a:solidFill>
                <a:latin typeface="Arial"/>
                <a:ea typeface="+mn-ea"/>
              </a:rPr>
              <a:t>46</a:t>
            </a:fld>
            <a:endParaRPr lang="en-IN" sz="13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328171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141288" y="768350"/>
            <a:ext cx="6818312" cy="3836988"/>
          </a:xfrm>
          <a:prstGeom prst="rect">
            <a:avLst/>
          </a:prstGeom>
        </p:spPr>
      </p:sp>
      <p:sp>
        <p:nvSpPr>
          <p:cNvPr id="589" name="PlaceHolder 2"/>
          <p:cNvSpPr>
            <a:spLocks noGrp="1"/>
          </p:cNvSpPr>
          <p:nvPr>
            <p:ph type="body"/>
          </p:nvPr>
        </p:nvSpPr>
        <p:spPr>
          <a:xfrm>
            <a:off x="709560" y="4861080"/>
            <a:ext cx="5679720" cy="4605120"/>
          </a:xfrm>
          <a:prstGeom prst="rect">
            <a:avLst/>
          </a:prstGeom>
        </p:spPr>
        <p:txBody>
          <a:bodyPr lIns="96840" tIns="48240" rIns="96840" bIns="48240"/>
          <a:lstStyle/>
          <a:p>
            <a:pPr marL="216000" indent="-216000">
              <a:lnSpc>
                <a:spcPct val="100000"/>
              </a:lnSpc>
            </a:pPr>
            <a:endParaRPr lang="en-IN" sz="2000" b="0" strike="noStrike" spc="-1" dirty="0">
              <a:latin typeface="Arial"/>
            </a:endParaRPr>
          </a:p>
        </p:txBody>
      </p:sp>
      <p:sp>
        <p:nvSpPr>
          <p:cNvPr id="590" name="TextShape 3"/>
          <p:cNvSpPr txBox="1"/>
          <p:nvPr/>
        </p:nvSpPr>
        <p:spPr>
          <a:xfrm>
            <a:off x="4021200" y="9721800"/>
            <a:ext cx="3076200" cy="510840"/>
          </a:xfrm>
          <a:prstGeom prst="rect">
            <a:avLst/>
          </a:prstGeom>
          <a:noFill/>
          <a:ln w="9360">
            <a:noFill/>
          </a:ln>
        </p:spPr>
        <p:txBody>
          <a:bodyPr lIns="96840" tIns="48240" rIns="96840" bIns="48240" anchor="b"/>
          <a:lstStyle/>
          <a:p>
            <a:pPr algn="r">
              <a:lnSpc>
                <a:spcPct val="100000"/>
              </a:lnSpc>
            </a:pPr>
            <a:fld id="{8A8FA71A-073F-4DED-B1F7-02FB3D624F1E}" type="slidenum">
              <a:rPr lang="en-IN" sz="1300" b="0" strike="noStrike" spc="-1">
                <a:solidFill>
                  <a:srgbClr val="000000"/>
                </a:solidFill>
                <a:latin typeface="Arial"/>
                <a:ea typeface="+mn-ea"/>
              </a:rPr>
              <a:t>48</a:t>
            </a:fld>
            <a:endParaRPr lang="en-IN" sz="13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any reason to pay attention to more than just the current percept?</a:t>
            </a:r>
          </a:p>
          <a:p>
            <a:r>
              <a:rPr lang="en-US" dirty="0"/>
              <a:t>No – the correct decision depends only on the current percept because the world is fully observable!</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53</a:t>
            </a:fld>
            <a:endParaRPr lang="en-US"/>
          </a:p>
        </p:txBody>
      </p:sp>
    </p:spTree>
    <p:extLst>
      <p:ext uri="{BB962C8B-B14F-4D97-AF65-F5344CB8AC3E}">
        <p14:creationId xmlns:p14="http://schemas.microsoft.com/office/powerpoint/2010/main" val="1661174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57</a:t>
            </a:fld>
            <a:endParaRPr lang="en-US"/>
          </a:p>
        </p:txBody>
      </p:sp>
    </p:spTree>
    <p:extLst>
      <p:ext uri="{BB962C8B-B14F-4D97-AF65-F5344CB8AC3E}">
        <p14:creationId xmlns:p14="http://schemas.microsoft.com/office/powerpoint/2010/main" val="3242778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dirt-dumping problem is an example of the King Midas problem – mis-specifying the objective</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58</a:t>
            </a:fld>
            <a:endParaRPr lang="en-US"/>
          </a:p>
        </p:txBody>
      </p:sp>
    </p:spTree>
    <p:extLst>
      <p:ext uri="{BB962C8B-B14F-4D97-AF65-F5344CB8AC3E}">
        <p14:creationId xmlns:p14="http://schemas.microsoft.com/office/powerpoint/2010/main" val="1099756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60</a:t>
            </a:fld>
            <a:endParaRPr lang="en-US"/>
          </a:p>
        </p:txBody>
      </p:sp>
    </p:spTree>
    <p:extLst>
      <p:ext uri="{BB962C8B-B14F-4D97-AF65-F5344CB8AC3E}">
        <p14:creationId xmlns:p14="http://schemas.microsoft.com/office/powerpoint/2010/main" val="671360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modality, new lecturer, new edition, new timing! Lost &gt;2 hours of class time.</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277513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106 locations so 106^3 * 2^106 (ignoring power pellet stuff) =~ 10^38 states</a:t>
            </a:r>
          </a:p>
          <a:p>
            <a:r>
              <a:rPr lang="en-US" dirty="0"/>
              <a:t>Worse if the map is not fixed – all possible physics? No – can simply say 3^150 or whatever</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81</a:t>
            </a:fld>
            <a:endParaRPr lang="en-US"/>
          </a:p>
        </p:txBody>
      </p:sp>
    </p:spTree>
    <p:extLst>
      <p:ext uri="{BB962C8B-B14F-4D97-AF65-F5344CB8AC3E}">
        <p14:creationId xmlns:p14="http://schemas.microsoft.com/office/powerpoint/2010/main" val="2974180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to achieve a goal</a:t>
            </a:r>
          </a:p>
          <a:p>
            <a:r>
              <a:rPr lang="en-US" dirty="0"/>
              <a:t>Pro: use goal to index into actions that might achieve it, </a:t>
            </a:r>
            <a:r>
              <a:rPr lang="en-US" dirty="0" err="1"/>
              <a:t>eg</a:t>
            </a:r>
            <a:r>
              <a:rPr lang="en-US" dirty="0"/>
              <a:t> “Have milk” -&gt; “buy milk”</a:t>
            </a:r>
          </a:p>
          <a:p>
            <a:r>
              <a:rPr lang="en-US" dirty="0"/>
              <a:t>Con: cannot handle tradeoffs among goals, failure probability etc.</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84</a:t>
            </a:fld>
            <a:endParaRPr lang="en-US"/>
          </a:p>
        </p:txBody>
      </p:sp>
    </p:spTree>
    <p:extLst>
      <p:ext uri="{BB962C8B-B14F-4D97-AF65-F5344CB8AC3E}">
        <p14:creationId xmlns:p14="http://schemas.microsoft.com/office/powerpoint/2010/main" val="3470338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84C7023-1648-4F51-874D-1B6680E39D27}" type="slidenum">
              <a:rPr lang="en-US" smtClean="0"/>
              <a:pPr>
                <a:defRPr/>
              </a:pPr>
              <a:t>85</a:t>
            </a:fld>
            <a:endParaRPr lang="en-US"/>
          </a:p>
        </p:txBody>
      </p:sp>
    </p:spTree>
    <p:extLst>
      <p:ext uri="{BB962C8B-B14F-4D97-AF65-F5344CB8AC3E}">
        <p14:creationId xmlns:p14="http://schemas.microsoft.com/office/powerpoint/2010/main" val="4158313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Utility is a numeric scale</a:t>
            </a:r>
          </a:p>
          <a:p>
            <a:r>
              <a:rPr lang="en-US" dirty="0"/>
              <a:t>Pro: can compute expected values for actions, handle tradeoffs and uncertainty</a:t>
            </a:r>
          </a:p>
          <a:p>
            <a:r>
              <a:rPr lang="en-US" dirty="0"/>
              <a:t>Con: cannot (easily) index into actions</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86</a:t>
            </a:fld>
            <a:endParaRPr lang="en-US"/>
          </a:p>
        </p:txBody>
      </p:sp>
    </p:spTree>
    <p:extLst>
      <p:ext uri="{BB962C8B-B14F-4D97-AF65-F5344CB8AC3E}">
        <p14:creationId xmlns:p14="http://schemas.microsoft.com/office/powerpoint/2010/main" val="3950541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noRot="1" noChangeAspect="1"/>
          </p:cNvSpPr>
          <p:nvPr>
            <p:ph type="sldImg"/>
          </p:nvPr>
        </p:nvSpPr>
        <p:spPr>
          <a:xfrm>
            <a:off x="141288" y="768350"/>
            <a:ext cx="6818312" cy="3836988"/>
          </a:xfrm>
          <a:prstGeom prst="rect">
            <a:avLst/>
          </a:prstGeom>
        </p:spPr>
      </p:sp>
      <p:sp>
        <p:nvSpPr>
          <p:cNvPr id="589" name="PlaceHolder 2"/>
          <p:cNvSpPr>
            <a:spLocks noGrp="1"/>
          </p:cNvSpPr>
          <p:nvPr>
            <p:ph type="body"/>
          </p:nvPr>
        </p:nvSpPr>
        <p:spPr>
          <a:xfrm>
            <a:off x="709560" y="4861080"/>
            <a:ext cx="5679720" cy="4605120"/>
          </a:xfrm>
          <a:prstGeom prst="rect">
            <a:avLst/>
          </a:prstGeom>
        </p:spPr>
        <p:txBody>
          <a:bodyPr lIns="96840" tIns="48240" rIns="96840" bIns="48240"/>
          <a:lstStyle/>
          <a:p>
            <a:pPr marL="216000" indent="-216000">
              <a:lnSpc>
                <a:spcPct val="100000"/>
              </a:lnSpc>
            </a:pPr>
            <a:endParaRPr lang="en-IN" sz="2000" b="0" strike="noStrike" spc="-1" dirty="0">
              <a:latin typeface="Arial"/>
            </a:endParaRPr>
          </a:p>
        </p:txBody>
      </p:sp>
      <p:sp>
        <p:nvSpPr>
          <p:cNvPr id="590" name="TextShape 3"/>
          <p:cNvSpPr txBox="1"/>
          <p:nvPr/>
        </p:nvSpPr>
        <p:spPr>
          <a:xfrm>
            <a:off x="4021200" y="9721800"/>
            <a:ext cx="3076200" cy="510840"/>
          </a:xfrm>
          <a:prstGeom prst="rect">
            <a:avLst/>
          </a:prstGeom>
          <a:noFill/>
          <a:ln w="9360">
            <a:noFill/>
          </a:ln>
        </p:spPr>
        <p:txBody>
          <a:bodyPr lIns="96840" tIns="48240" rIns="96840" bIns="48240" anchor="b"/>
          <a:lstStyle/>
          <a:p>
            <a:pPr algn="r">
              <a:lnSpc>
                <a:spcPct val="100000"/>
              </a:lnSpc>
            </a:pPr>
            <a:fld id="{8A8FA71A-073F-4DED-B1F7-02FB3D624F1E}" type="slidenum">
              <a:rPr lang="en-IN" sz="1300" b="0" strike="noStrike" spc="-1">
                <a:solidFill>
                  <a:srgbClr val="000000"/>
                </a:solidFill>
                <a:latin typeface="Arial"/>
                <a:ea typeface="+mn-ea"/>
              </a:rPr>
              <a:t>87</a:t>
            </a:fld>
            <a:endParaRPr lang="en-IN" sz="1300" b="0" strike="noStrike" spc="-1">
              <a:latin typeface="Times New Roman"/>
            </a:endParaRPr>
          </a:p>
        </p:txBody>
      </p:sp>
    </p:spTree>
    <p:extLst>
      <p:ext uri="{BB962C8B-B14F-4D97-AF65-F5344CB8AC3E}">
        <p14:creationId xmlns:p14="http://schemas.microsoft.com/office/powerpoint/2010/main" val="168435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578618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3366151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type into chat when you recognize the robot (just once!)</a:t>
            </a:r>
          </a:p>
          <a:p>
            <a:r>
              <a:rPr lang="en-US" dirty="0"/>
              <a:t>C3PO,</a:t>
            </a:r>
            <a:r>
              <a:rPr lang="en-US" baseline="0" dirty="0"/>
              <a:t> what does he do?  Essentially </a:t>
            </a:r>
            <a:r>
              <a:rPr lang="en-US" baseline="0" dirty="0" err="1"/>
              <a:t>google</a:t>
            </a:r>
            <a:r>
              <a:rPr lang="en-US" baseline="0" dirty="0"/>
              <a:t> translate, (but with anxiety disorder!)</a:t>
            </a:r>
          </a:p>
          <a:p>
            <a:r>
              <a:rPr lang="en-US" baseline="0" dirty="0"/>
              <a:t>R2D2 – what does he do, yeah, not so sure</a:t>
            </a:r>
          </a:p>
          <a:p>
            <a:r>
              <a:rPr lang="en-US" baseline="0" dirty="0"/>
              <a:t>These are all good</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102661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Mountain road example: https://</a:t>
            </a:r>
            <a:r>
              <a:rPr lang="en-US" dirty="0" err="1"/>
              <a:t>www.wired.com</a:t>
            </a:r>
            <a:r>
              <a:rPr lang="en-US" dirty="0"/>
              <a:t>/2010/11/</a:t>
            </a:r>
            <a:r>
              <a:rPr lang="en-US" dirty="0" err="1"/>
              <a:t>audis</a:t>
            </a:r>
            <a:r>
              <a:rPr lang="en-US" dirty="0"/>
              <a:t>-robotic-car-climbs-pikes-peak/</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885663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help nurses in hospitals deliver stuff to different rooms</a:t>
            </a:r>
          </a:p>
        </p:txBody>
      </p:sp>
      <p:sp>
        <p:nvSpPr>
          <p:cNvPr id="4" name="Slide Number Placeholder 3"/>
          <p:cNvSpPr>
            <a:spLocks noGrp="1"/>
          </p:cNvSpPr>
          <p:nvPr>
            <p:ph type="sldNum" sz="quarter" idx="5"/>
          </p:nvPr>
        </p:nvSpPr>
        <p:spPr/>
        <p:txBody>
          <a:bodyPr/>
          <a:lstStyle/>
          <a:p>
            <a:fld id="{D58D200E-B8F0-7F42-8730-8CDA0DD14E87}" type="slidenum">
              <a:rPr lang="en-US" smtClean="0"/>
              <a:t>25</a:t>
            </a:fld>
            <a:endParaRPr lang="en-US"/>
          </a:p>
        </p:txBody>
      </p:sp>
    </p:spTree>
    <p:extLst>
      <p:ext uri="{BB962C8B-B14F-4D97-AF65-F5344CB8AC3E}">
        <p14:creationId xmlns:p14="http://schemas.microsoft.com/office/powerpoint/2010/main" val="4097928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5"/>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9DA89E-531D-460B-A325-EE945A0840AE}"/>
              </a:ext>
            </a:extLst>
          </p:cNvPr>
          <p:cNvSpPr>
            <a:spLocks noGrp="1"/>
          </p:cNvSpPr>
          <p:nvPr>
            <p:ph type="title" hasCustomPrompt="1"/>
          </p:nvPr>
        </p:nvSpPr>
        <p:spPr>
          <a:xfrm>
            <a:off x="724173" y="307769"/>
            <a:ext cx="6496898" cy="947851"/>
          </a:xfrm>
          <a:prstGeom prst="rect">
            <a:avLst/>
          </a:prstGeom>
        </p:spPr>
        <p:txBody>
          <a:bodyPr/>
          <a:lstStyle>
            <a:lvl1pPr>
              <a:lnSpc>
                <a:spcPct val="80000"/>
              </a:lnSpc>
              <a:defRPr sz="3600" b="1">
                <a:solidFill>
                  <a:srgbClr val="060646"/>
                </a:solidFill>
                <a:latin typeface="Arial" panose="020B0604020202020204" pitchFamily="34" charset="0"/>
                <a:cs typeface="Arial" panose="020B0604020202020204" pitchFamily="34" charset="0"/>
              </a:defRPr>
            </a:lvl1pPr>
          </a:lstStyle>
          <a:p>
            <a:r>
              <a:rPr lang="en-GB" noProof="0" dirty="0"/>
              <a:t>Title of the slide on two lines if necessary / Arial 48</a:t>
            </a:r>
          </a:p>
        </p:txBody>
      </p:sp>
      <p:sp>
        <p:nvSpPr>
          <p:cNvPr id="6" name="Rectangle 5">
            <a:extLst>
              <a:ext uri="{FF2B5EF4-FFF2-40B4-BE49-F238E27FC236}">
                <a16:creationId xmlns:a16="http://schemas.microsoft.com/office/drawing/2014/main" id="{2B12F3FC-84FC-4AAD-B554-F912A866951B}"/>
              </a:ext>
            </a:extLst>
          </p:cNvPr>
          <p:cNvSpPr/>
          <p:nvPr userDrawn="1"/>
        </p:nvSpPr>
        <p:spPr>
          <a:xfrm>
            <a:off x="0" y="1"/>
            <a:ext cx="563288" cy="562796"/>
          </a:xfrm>
          <a:prstGeom prst="rect">
            <a:avLst/>
          </a:prstGeom>
          <a:solidFill>
            <a:srgbClr val="FF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space réservé du texte 13">
            <a:extLst>
              <a:ext uri="{FF2B5EF4-FFF2-40B4-BE49-F238E27FC236}">
                <a16:creationId xmlns:a16="http://schemas.microsoft.com/office/drawing/2014/main" id="{B1DC64DE-99CD-41A4-9D73-AB2ECC410597}"/>
              </a:ext>
            </a:extLst>
          </p:cNvPr>
          <p:cNvSpPr>
            <a:spLocks noGrp="1"/>
          </p:cNvSpPr>
          <p:nvPr>
            <p:ph type="body" sz="quarter" idx="10" hasCustomPrompt="1"/>
          </p:nvPr>
        </p:nvSpPr>
        <p:spPr>
          <a:xfrm>
            <a:off x="724172" y="1487905"/>
            <a:ext cx="2712382" cy="438580"/>
          </a:xfrm>
          <a:prstGeom prst="rect">
            <a:avLst/>
          </a:prstGeom>
          <a:solidFill>
            <a:srgbClr val="060646"/>
          </a:solidFill>
        </p:spPr>
        <p:txBody>
          <a:bodyPr wrap="none" lIns="108000" rIns="108000" anchor="ctr">
            <a:spAutoFit/>
          </a:bodyPr>
          <a:lstStyle>
            <a:lvl1pPr marL="0" indent="0">
              <a:lnSpc>
                <a:spcPct val="100000"/>
              </a:lnSpc>
              <a:spcBef>
                <a:spcPts val="0"/>
              </a:spcBef>
              <a:buNone/>
              <a:defRPr sz="2400" b="1">
                <a:solidFill>
                  <a:schemeClr val="bg1"/>
                </a:solidFill>
                <a:latin typeface="Arial" panose="020B0604020202020204" pitchFamily="34" charset="0"/>
                <a:cs typeface="Arial" panose="020B0604020202020204" pitchFamily="34" charset="0"/>
              </a:defRPr>
            </a:lvl1pPr>
          </a:lstStyle>
          <a:p>
            <a:pPr lvl="0"/>
            <a:r>
              <a:rPr lang="en-GB" noProof="0" dirty="0"/>
              <a:t>Subtitle / Arial 32</a:t>
            </a:r>
          </a:p>
        </p:txBody>
      </p:sp>
      <p:sp>
        <p:nvSpPr>
          <p:cNvPr id="17" name="Espace réservé du texte 16">
            <a:extLst>
              <a:ext uri="{FF2B5EF4-FFF2-40B4-BE49-F238E27FC236}">
                <a16:creationId xmlns:a16="http://schemas.microsoft.com/office/drawing/2014/main" id="{3487C54C-48EC-4290-BD46-A253421C529E}"/>
              </a:ext>
            </a:extLst>
          </p:cNvPr>
          <p:cNvSpPr>
            <a:spLocks noGrp="1"/>
          </p:cNvSpPr>
          <p:nvPr>
            <p:ph type="body" sz="quarter" idx="11" hasCustomPrompt="1"/>
          </p:nvPr>
        </p:nvSpPr>
        <p:spPr>
          <a:xfrm>
            <a:off x="724172" y="2098785"/>
            <a:ext cx="7749752" cy="2736947"/>
          </a:xfrm>
          <a:prstGeom prst="rect">
            <a:avLst/>
          </a:prstGeom>
        </p:spPr>
        <p:txBody>
          <a:bodyPr lIns="108000" rIns="108000"/>
          <a:lstStyle>
            <a:lvl1pPr marL="0" indent="0">
              <a:lnSpc>
                <a:spcPct val="100000"/>
              </a:lnSpc>
              <a:spcBef>
                <a:spcPts val="0"/>
              </a:spcBef>
              <a:spcAft>
                <a:spcPts val="450"/>
              </a:spcAft>
              <a:buNone/>
              <a:defRPr sz="1800">
                <a:solidFill>
                  <a:srgbClr val="0040CD"/>
                </a:solidFill>
                <a:latin typeface="Arial" panose="020B0604020202020204" pitchFamily="34" charset="0"/>
                <a:cs typeface="Arial" panose="020B0604020202020204" pitchFamily="34" charset="0"/>
              </a:defRPr>
            </a:lvl1pPr>
            <a:lvl2pPr marL="271463" indent="-271463">
              <a:lnSpc>
                <a:spcPct val="100000"/>
              </a:lnSpc>
              <a:spcBef>
                <a:spcPts val="0"/>
              </a:spcBef>
              <a:spcAft>
                <a:spcPts val="450"/>
              </a:spcAft>
              <a:buFont typeface="Wingdings" panose="05000000000000000000" pitchFamily="2" charset="2"/>
              <a:buChar char="§"/>
              <a:defRPr sz="1800">
                <a:solidFill>
                  <a:srgbClr val="0040CD"/>
                </a:solidFill>
                <a:latin typeface="Arial" panose="020B0604020202020204" pitchFamily="34" charset="0"/>
                <a:cs typeface="Arial" panose="020B0604020202020204" pitchFamily="34" charset="0"/>
              </a:defRPr>
            </a:lvl2pPr>
          </a:lstStyle>
          <a:p>
            <a:pPr lvl="0"/>
            <a:r>
              <a:rPr lang="en-GB" noProof="0" dirty="0"/>
              <a:t>Your body text here / Arial 24.</a:t>
            </a:r>
          </a:p>
          <a:p>
            <a:pPr lvl="1"/>
            <a:r>
              <a:rPr lang="en-GB" noProof="0" dirty="0"/>
              <a:t>Your list here / Arial 24.</a:t>
            </a:r>
          </a:p>
        </p:txBody>
      </p:sp>
    </p:spTree>
    <p:extLst>
      <p:ext uri="{BB962C8B-B14F-4D97-AF65-F5344CB8AC3E}">
        <p14:creationId xmlns:p14="http://schemas.microsoft.com/office/powerpoint/2010/main" val="2426951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0" y="783360"/>
            <a:ext cx="9143640" cy="1102320"/>
          </a:xfrm>
          <a:prstGeom prst="rect">
            <a:avLst/>
          </a:prstGeom>
        </p:spPr>
        <p:txBody>
          <a:bodyPr lIns="0" tIns="0" rIns="0" bIns="0" anchor="ctr"/>
          <a:lstStyle/>
          <a:p>
            <a:endParaRPr lang="en-US" sz="3300" b="0" strike="noStrike" spc="-1">
              <a:solidFill>
                <a:srgbClr val="000000"/>
              </a:solidFill>
              <a:latin typeface="Arial"/>
            </a:endParaRPr>
          </a:p>
        </p:txBody>
      </p:sp>
      <p:sp>
        <p:nvSpPr>
          <p:cNvPr id="7"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latin typeface="Arial"/>
            </a:endParaRPr>
          </a:p>
        </p:txBody>
      </p:sp>
    </p:spTree>
    <p:extLst>
      <p:ext uri="{BB962C8B-B14F-4D97-AF65-F5344CB8AC3E}">
        <p14:creationId xmlns:p14="http://schemas.microsoft.com/office/powerpoint/2010/main" val="374962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75" indent="0">
              <a:buNone/>
              <a:defRPr sz="1400"/>
            </a:lvl2pPr>
            <a:lvl3pPr marL="685749" indent="0">
              <a:buNone/>
              <a:defRPr sz="1200"/>
            </a:lvl3pPr>
            <a:lvl4pPr marL="1028624" indent="0">
              <a:buNone/>
              <a:defRPr sz="1100"/>
            </a:lvl4pPr>
            <a:lvl5pPr marL="1371498" indent="0">
              <a:buNone/>
              <a:defRPr sz="1100"/>
            </a:lvl5pPr>
            <a:lvl6pPr marL="1714373" indent="0">
              <a:buNone/>
              <a:defRPr sz="1100"/>
            </a:lvl6pPr>
            <a:lvl7pPr marL="2057246" indent="0">
              <a:buNone/>
              <a:defRPr sz="1100"/>
            </a:lvl7pPr>
            <a:lvl8pPr marL="2400120" indent="0">
              <a:buNone/>
              <a:defRPr sz="1100"/>
            </a:lvl8pPr>
            <a:lvl9pPr marL="2742995"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2" y="1151335"/>
            <a:ext cx="3030141" cy="479822"/>
          </a:xfrm>
        </p:spPr>
        <p:txBody>
          <a:bodyPr anchor="b"/>
          <a:lstStyle>
            <a:lvl1pPr marL="0" indent="0">
              <a:buNone/>
              <a:defRPr sz="1800" b="1"/>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2"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2" y="1151335"/>
            <a:ext cx="3031331" cy="479822"/>
          </a:xfrm>
        </p:spPr>
        <p:txBody>
          <a:bodyPr anchor="b"/>
          <a:lstStyle>
            <a:lvl1pPr marL="0" indent="0">
              <a:buNone/>
              <a:defRPr sz="1800" b="1"/>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2"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3"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90" y="204791"/>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3" y="1076328"/>
            <a:ext cx="2256235" cy="3518297"/>
          </a:xfrm>
        </p:spPr>
        <p:txBody>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75" indent="0">
              <a:buNone/>
              <a:defRPr sz="2100"/>
            </a:lvl2pPr>
            <a:lvl3pPr marL="685749" indent="0">
              <a:buNone/>
              <a:defRPr sz="1800"/>
            </a:lvl3pPr>
            <a:lvl4pPr marL="1028624" indent="0">
              <a:buNone/>
              <a:defRPr sz="1500"/>
            </a:lvl4pPr>
            <a:lvl5pPr marL="1371498" indent="0">
              <a:buNone/>
              <a:defRPr sz="1500"/>
            </a:lvl5pPr>
            <a:lvl6pPr marL="1714373" indent="0">
              <a:buNone/>
              <a:defRPr sz="1500"/>
            </a:lvl6pPr>
            <a:lvl7pPr marL="2057246" indent="0">
              <a:buNone/>
              <a:defRPr sz="1500"/>
            </a:lvl7pPr>
            <a:lvl8pPr marL="2400120" indent="0">
              <a:buNone/>
              <a:defRPr sz="1500"/>
            </a:lvl8pPr>
            <a:lvl9pPr marL="2742995" indent="0">
              <a:buNone/>
              <a:defRPr sz="1500"/>
            </a:lvl9pPr>
          </a:lstStyle>
          <a:p>
            <a:pPr lvl="0"/>
            <a:endParaRPr lang="en-US" noProof="0"/>
          </a:p>
        </p:txBody>
      </p:sp>
      <p:sp>
        <p:nvSpPr>
          <p:cNvPr id="4" name="Text Placeholder 3"/>
          <p:cNvSpPr>
            <a:spLocks noGrp="1"/>
          </p:cNvSpPr>
          <p:nvPr>
            <p:ph type="body" sz="half" idx="2"/>
          </p:nvPr>
        </p:nvSpPr>
        <p:spPr>
          <a:xfrm>
            <a:off x="1344216" y="4025506"/>
            <a:ext cx="4114800" cy="603647"/>
          </a:xfrm>
        </p:spPr>
        <p:txBody>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6" tIns="34289" rIns="68576"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2"/>
            <a:ext cx="8534400" cy="3546873"/>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6" tIns="34289" rIns="68576"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6" tIns="34289" rIns="68576"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6" tIns="34289" rIns="68576"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3"/>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6" tIns="34289" rIns="68576"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3" r:id="rId12"/>
    <p:sldLayoutId id="2147483794" r:id="rId13"/>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75" algn="ctr" rtl="0" fontAlgn="base">
        <a:spcBef>
          <a:spcPct val="0"/>
        </a:spcBef>
        <a:spcAft>
          <a:spcPct val="0"/>
        </a:spcAft>
        <a:defRPr sz="3300">
          <a:solidFill>
            <a:schemeClr val="tx2"/>
          </a:solidFill>
          <a:latin typeface="Arial" charset="0"/>
        </a:defRPr>
      </a:lvl6pPr>
      <a:lvl7pPr marL="685749" algn="ctr" rtl="0" fontAlgn="base">
        <a:spcBef>
          <a:spcPct val="0"/>
        </a:spcBef>
        <a:spcAft>
          <a:spcPct val="0"/>
        </a:spcAft>
        <a:defRPr sz="3300">
          <a:solidFill>
            <a:schemeClr val="tx2"/>
          </a:solidFill>
          <a:latin typeface="Arial" charset="0"/>
        </a:defRPr>
      </a:lvl7pPr>
      <a:lvl8pPr marL="1028624" algn="ctr" rtl="0" fontAlgn="base">
        <a:spcBef>
          <a:spcPct val="0"/>
        </a:spcBef>
        <a:spcAft>
          <a:spcPct val="0"/>
        </a:spcAft>
        <a:defRPr sz="3300">
          <a:solidFill>
            <a:schemeClr val="tx2"/>
          </a:solidFill>
          <a:latin typeface="Arial" charset="0"/>
        </a:defRPr>
      </a:lvl8pPr>
      <a:lvl9pPr marL="1371498" algn="ctr" rtl="0" fontAlgn="base">
        <a:spcBef>
          <a:spcPct val="0"/>
        </a:spcBef>
        <a:spcAft>
          <a:spcPct val="0"/>
        </a:spcAft>
        <a:defRPr sz="3300">
          <a:solidFill>
            <a:schemeClr val="tx2"/>
          </a:solidFill>
          <a:latin typeface="Arial" charset="0"/>
        </a:defRPr>
      </a:lvl9pPr>
    </p:titleStyle>
    <p:body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mailto:anishraj.comp@coep.ac.in"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tiff"/><Relationship Id="rId4" Type="http://schemas.openxmlformats.org/officeDocument/2006/relationships/image" Target="../media/image47.tiff"/></Relationships>
</file>

<file path=ppt/slides/_rels/slide2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t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3.png"/><Relationship Id="rId4"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2"/>
            <a:ext cx="9144000" cy="1102519"/>
          </a:xfrm>
        </p:spPr>
        <p:txBody>
          <a:bodyPr/>
          <a:lstStyle/>
          <a:p>
            <a:pPr eaLnBrk="1" hangingPunct="1"/>
            <a:r>
              <a:rPr lang="en-US" dirty="0"/>
              <a:t>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0" y="4686302"/>
            <a:ext cx="4400550" cy="346247"/>
          </a:xfrm>
          <a:prstGeom prst="rect">
            <a:avLst/>
          </a:prstGeom>
          <a:noFill/>
          <a:ln w="9525">
            <a:noFill/>
            <a:miter lim="800000"/>
            <a:headEnd/>
            <a:tailEnd/>
          </a:ln>
        </p:spPr>
        <p:txBody>
          <a:bodyPr lIns="68576" tIns="34289" rIns="68576" bIns="34289">
            <a:spAutoFit/>
          </a:bodyPr>
          <a:lstStyle/>
          <a:p>
            <a:pPr>
              <a:spcBef>
                <a:spcPct val="50000"/>
              </a:spcBef>
            </a:pPr>
            <a:endParaRPr lang="en-US"/>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849713"/>
            <a:ext cx="4517136" cy="201743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61745"/>
    </mc:Choice>
    <mc:Fallback xmlns="">
      <p:transition spd="slow" advTm="617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News AI</a:t>
            </a:r>
          </a:p>
        </p:txBody>
      </p:sp>
      <p:sp>
        <p:nvSpPr>
          <p:cNvPr id="2" name="TextBox 1">
            <a:extLst>
              <a:ext uri="{FF2B5EF4-FFF2-40B4-BE49-F238E27FC236}">
                <a16:creationId xmlns:a16="http://schemas.microsoft.com/office/drawing/2014/main" id="{F980AE10-1834-8F43-8D2E-6678D0BF8DA0}"/>
              </a:ext>
            </a:extLst>
          </p:cNvPr>
          <p:cNvSpPr txBox="1"/>
          <p:nvPr/>
        </p:nvSpPr>
        <p:spPr>
          <a:xfrm>
            <a:off x="14347371" y="-2743200"/>
            <a:ext cx="184731" cy="369332"/>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dirty="0"/>
          </a:p>
        </p:txBody>
      </p:sp>
      <p:pic>
        <p:nvPicPr>
          <p:cNvPr id="8" name="Picture 7"/>
          <p:cNvPicPr>
            <a:picLocks noChangeAspect="1"/>
          </p:cNvPicPr>
          <p:nvPr/>
        </p:nvPicPr>
        <p:blipFill>
          <a:blip r:embed="rId2"/>
          <a:stretch>
            <a:fillRect/>
          </a:stretch>
        </p:blipFill>
        <p:spPr>
          <a:xfrm>
            <a:off x="4383" y="819150"/>
            <a:ext cx="2572338" cy="3333750"/>
          </a:xfrm>
          <a:prstGeom prst="rect">
            <a:avLst/>
          </a:prstGeom>
        </p:spPr>
      </p:pic>
      <p:pic>
        <p:nvPicPr>
          <p:cNvPr id="9" name="Picture 8"/>
          <p:cNvPicPr>
            <a:picLocks noChangeAspect="1"/>
          </p:cNvPicPr>
          <p:nvPr/>
        </p:nvPicPr>
        <p:blipFill>
          <a:blip r:embed="rId3"/>
          <a:stretch>
            <a:fillRect/>
          </a:stretch>
        </p:blipFill>
        <p:spPr>
          <a:xfrm>
            <a:off x="457200" y="971550"/>
            <a:ext cx="4762500" cy="3972548"/>
          </a:xfrm>
          <a:prstGeom prst="rect">
            <a:avLst/>
          </a:prstGeom>
        </p:spPr>
      </p:pic>
      <p:pic>
        <p:nvPicPr>
          <p:cNvPr id="10" name="Picture 9"/>
          <p:cNvPicPr>
            <a:picLocks noChangeAspect="1"/>
          </p:cNvPicPr>
          <p:nvPr/>
        </p:nvPicPr>
        <p:blipFill>
          <a:blip r:embed="rId4"/>
          <a:stretch>
            <a:fillRect/>
          </a:stretch>
        </p:blipFill>
        <p:spPr>
          <a:xfrm>
            <a:off x="1143000" y="1581150"/>
            <a:ext cx="6407503" cy="2165350"/>
          </a:xfrm>
          <a:prstGeom prst="rect">
            <a:avLst/>
          </a:prstGeom>
        </p:spPr>
      </p:pic>
      <p:pic>
        <p:nvPicPr>
          <p:cNvPr id="16" name="Picture 15"/>
          <p:cNvPicPr>
            <a:picLocks noChangeAspect="1"/>
          </p:cNvPicPr>
          <p:nvPr/>
        </p:nvPicPr>
        <p:blipFill>
          <a:blip r:embed="rId5"/>
          <a:stretch>
            <a:fillRect/>
          </a:stretch>
        </p:blipFill>
        <p:spPr>
          <a:xfrm>
            <a:off x="4114800" y="1809750"/>
            <a:ext cx="4801766" cy="3409950"/>
          </a:xfrm>
          <a:prstGeom prst="rect">
            <a:avLst/>
          </a:prstGeom>
        </p:spPr>
      </p:pic>
    </p:spTree>
    <p:extLst>
      <p:ext uri="{BB962C8B-B14F-4D97-AF65-F5344CB8AC3E}">
        <p14:creationId xmlns:p14="http://schemas.microsoft.com/office/powerpoint/2010/main" val="390420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2" y="1123950"/>
            <a:ext cx="2630807" cy="3657598"/>
          </a:xfrm>
          <a:prstGeom prst="rect">
            <a:avLst/>
          </a:prstGeom>
          <a:noFill/>
        </p:spPr>
      </p:pic>
    </p:spTree>
    <p:extLst>
      <p:ext uri="{BB962C8B-B14F-4D97-AF65-F5344CB8AC3E}">
        <p14:creationId xmlns:p14="http://schemas.microsoft.com/office/powerpoint/2010/main" val="709954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F96D-EC55-5038-61D9-729A6DA65D08}"/>
              </a:ext>
            </a:extLst>
          </p:cNvPr>
          <p:cNvSpPr>
            <a:spLocks noGrp="1"/>
          </p:cNvSpPr>
          <p:nvPr>
            <p:ph type="title"/>
          </p:nvPr>
        </p:nvSpPr>
        <p:spPr/>
        <p:txBody>
          <a:bodyPr/>
          <a:lstStyle/>
          <a:p>
            <a:r>
              <a:rPr lang="en-US" dirty="0"/>
              <a:t>Alan </a:t>
            </a:r>
            <a:r>
              <a:rPr lang="en-IN" dirty="0"/>
              <a:t>Mathison Turing</a:t>
            </a:r>
          </a:p>
        </p:txBody>
      </p:sp>
      <p:pic>
        <p:nvPicPr>
          <p:cNvPr id="6" name="Picture 5" descr="Text&#10;&#10;Description automatically generated">
            <a:extLst>
              <a:ext uri="{FF2B5EF4-FFF2-40B4-BE49-F238E27FC236}">
                <a16:creationId xmlns:a16="http://schemas.microsoft.com/office/drawing/2014/main" id="{9BFFD899-6B95-97E6-C9D4-33DA0C313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5838825" cy="4159163"/>
          </a:xfrm>
          <a:prstGeom prst="rect">
            <a:avLst/>
          </a:prstGeom>
        </p:spPr>
      </p:pic>
      <p:pic>
        <p:nvPicPr>
          <p:cNvPr id="8" name="Picture 7" descr="A person in a suit&#10;&#10;Description automatically generated with medium confidence">
            <a:extLst>
              <a:ext uri="{FF2B5EF4-FFF2-40B4-BE49-F238E27FC236}">
                <a16:creationId xmlns:a16="http://schemas.microsoft.com/office/drawing/2014/main" id="{9EB59C0B-C4F8-1611-2F00-E0FEB7201D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0182" y="895350"/>
            <a:ext cx="3078112" cy="4102013"/>
          </a:xfrm>
          <a:prstGeom prst="rect">
            <a:avLst/>
          </a:prstGeom>
        </p:spPr>
      </p:pic>
    </p:spTree>
    <p:extLst>
      <p:ext uri="{BB962C8B-B14F-4D97-AF65-F5344CB8AC3E}">
        <p14:creationId xmlns:p14="http://schemas.microsoft.com/office/powerpoint/2010/main" val="312842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F96D-EC55-5038-61D9-729A6DA65D08}"/>
              </a:ext>
            </a:extLst>
          </p:cNvPr>
          <p:cNvSpPr>
            <a:spLocks noGrp="1"/>
          </p:cNvSpPr>
          <p:nvPr>
            <p:ph type="title"/>
          </p:nvPr>
        </p:nvSpPr>
        <p:spPr/>
        <p:txBody>
          <a:bodyPr/>
          <a:lstStyle/>
          <a:p>
            <a:r>
              <a:rPr lang="en-US" dirty="0"/>
              <a:t>Turing Test</a:t>
            </a:r>
            <a:endParaRPr lang="en-IN" dirty="0"/>
          </a:p>
        </p:txBody>
      </p:sp>
      <p:pic>
        <p:nvPicPr>
          <p:cNvPr id="8" name="Picture 7" descr="A person in a suit&#10;&#10;Description automatically generated with medium confidence">
            <a:extLst>
              <a:ext uri="{FF2B5EF4-FFF2-40B4-BE49-F238E27FC236}">
                <a16:creationId xmlns:a16="http://schemas.microsoft.com/office/drawing/2014/main" id="{9EB59C0B-C4F8-1611-2F00-E0FEB7201D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0182" y="895350"/>
            <a:ext cx="3078112" cy="4102013"/>
          </a:xfrm>
          <a:prstGeom prst="rect">
            <a:avLst/>
          </a:prstGeom>
        </p:spPr>
      </p:pic>
      <p:pic>
        <p:nvPicPr>
          <p:cNvPr id="5" name="Picture 4" descr="Timeline&#10;&#10;Description automatically generated">
            <a:extLst>
              <a:ext uri="{FF2B5EF4-FFF2-40B4-BE49-F238E27FC236}">
                <a16:creationId xmlns:a16="http://schemas.microsoft.com/office/drawing/2014/main" id="{C3CB7A29-6457-E12F-F514-42393949171F}"/>
              </a:ext>
            </a:extLst>
          </p:cNvPr>
          <p:cNvPicPr>
            <a:picLocks noChangeAspect="1"/>
          </p:cNvPicPr>
          <p:nvPr/>
        </p:nvPicPr>
        <p:blipFill rotWithShape="1">
          <a:blip r:embed="rId3">
            <a:extLst>
              <a:ext uri="{28A0092B-C50C-407E-A947-70E740481C1C}">
                <a14:useLocalDpi xmlns:a14="http://schemas.microsoft.com/office/drawing/2010/main" val="0"/>
              </a:ext>
            </a:extLst>
          </a:blip>
          <a:srcRect l="13359" t="27694" r="13027" b="5555"/>
          <a:stretch/>
        </p:blipFill>
        <p:spPr>
          <a:xfrm>
            <a:off x="76200" y="1504950"/>
            <a:ext cx="5560982" cy="3429000"/>
          </a:xfrm>
          <a:prstGeom prst="rect">
            <a:avLst/>
          </a:prstGeom>
        </p:spPr>
      </p:pic>
    </p:spTree>
    <p:extLst>
      <p:ext uri="{BB962C8B-B14F-4D97-AF65-F5344CB8AC3E}">
        <p14:creationId xmlns:p14="http://schemas.microsoft.com/office/powerpoint/2010/main" val="263230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newspaper, posing, old&#10;&#10;Description automatically generated">
            <a:extLst>
              <a:ext uri="{FF2B5EF4-FFF2-40B4-BE49-F238E27FC236}">
                <a16:creationId xmlns:a16="http://schemas.microsoft.com/office/drawing/2014/main" id="{0DBF33ED-34E0-2B83-76E9-0B751DF85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75" y="4197"/>
            <a:ext cx="8138449" cy="5143500"/>
          </a:xfrm>
          <a:prstGeom prst="rect">
            <a:avLst/>
          </a:prstGeom>
        </p:spPr>
      </p:pic>
    </p:spTree>
    <p:extLst>
      <p:ext uri="{BB962C8B-B14F-4D97-AF65-F5344CB8AC3E}">
        <p14:creationId xmlns:p14="http://schemas.microsoft.com/office/powerpoint/2010/main" val="3884031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19050"/>
            <a:ext cx="9144000" cy="857250"/>
          </a:xfrm>
        </p:spPr>
        <p:txBody>
          <a:bodyPr/>
          <a:lstStyle/>
          <a:p>
            <a:r>
              <a:rPr lang="en-US" dirty="0"/>
              <a:t>AI’s official birth: Dartmouth, 1956</a:t>
            </a:r>
          </a:p>
        </p:txBody>
      </p:sp>
      <p:pic>
        <p:nvPicPr>
          <p:cNvPr id="10" name="Picture 9" descr="Text&#10;&#10;Description automatically generated">
            <a:extLst>
              <a:ext uri="{FF2B5EF4-FFF2-40B4-BE49-F238E27FC236}">
                <a16:creationId xmlns:a16="http://schemas.microsoft.com/office/drawing/2014/main" id="{FB12EEB3-1D19-896E-5521-6EA0842BC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52730"/>
            <a:ext cx="5791200" cy="4228401"/>
          </a:xfrm>
          <a:prstGeom prst="rect">
            <a:avLst/>
          </a:prstGeom>
        </p:spPr>
      </p:pic>
      <p:pic>
        <p:nvPicPr>
          <p:cNvPr id="16" name="Picture 15" descr="A large brick building with a clock tower&#10;&#10;Description automatically generated with medium confidence">
            <a:extLst>
              <a:ext uri="{FF2B5EF4-FFF2-40B4-BE49-F238E27FC236}">
                <a16:creationId xmlns:a16="http://schemas.microsoft.com/office/drawing/2014/main" id="{E35293CA-C3A1-74E7-F8C4-DC4FF7CCB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667" y="852730"/>
            <a:ext cx="2880102" cy="4189648"/>
          </a:xfrm>
          <a:prstGeom prst="rect">
            <a:avLst/>
          </a:prstGeom>
        </p:spPr>
      </p:pic>
    </p:spTree>
    <p:extLst>
      <p:ext uri="{BB962C8B-B14F-4D97-AF65-F5344CB8AC3E}">
        <p14:creationId xmlns:p14="http://schemas.microsoft.com/office/powerpoint/2010/main" val="1913616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6800" y="1504950"/>
            <a:ext cx="6913418" cy="3039341"/>
          </a:xfrm>
        </p:spPr>
        <p:txBody>
          <a:bodyPr>
            <a:normAutofit/>
          </a:bodyPr>
          <a:lstStyle/>
          <a:p>
            <a:pPr marL="18287" indent="0" algn="ctr">
              <a:buNone/>
            </a:pPr>
            <a:r>
              <a:rPr lang="en-US" dirty="0"/>
              <a:t>“An attempt will be made to find how to make machines use language, form abstractions and concepts, solve kinds of problems now reserved for humans, and improve themselves. </a:t>
            </a:r>
            <a:r>
              <a:rPr lang="en-US" b="1" i="1" dirty="0">
                <a:solidFill>
                  <a:srgbClr val="CC0000"/>
                </a:solidFill>
              </a:rPr>
              <a:t>We think that a significant advance can be made if we work on it together for a summer.”</a:t>
            </a:r>
          </a:p>
        </p:txBody>
      </p:sp>
      <p:sp>
        <p:nvSpPr>
          <p:cNvPr id="6" name="Title 1"/>
          <p:cNvSpPr>
            <a:spLocks noGrp="1"/>
          </p:cNvSpPr>
          <p:nvPr>
            <p:ph type="title"/>
          </p:nvPr>
        </p:nvSpPr>
        <p:spPr>
          <a:xfrm>
            <a:off x="0" y="-19050"/>
            <a:ext cx="9144000" cy="857250"/>
          </a:xfrm>
        </p:spPr>
        <p:txBody>
          <a:bodyPr/>
          <a:lstStyle/>
          <a:p>
            <a:r>
              <a:rPr lang="en-US" dirty="0"/>
              <a:t>AI’s official birth: Dartmouth, 1956</a:t>
            </a:r>
          </a:p>
        </p:txBody>
      </p:sp>
    </p:spTree>
    <p:extLst>
      <p:ext uri="{BB962C8B-B14F-4D97-AF65-F5344CB8AC3E}">
        <p14:creationId xmlns:p14="http://schemas.microsoft.com/office/powerpoint/2010/main" val="3948023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9E46DA-F7C1-C248-B1D5-2E44A49C9516}"/>
              </a:ext>
            </a:extLst>
          </p:cNvPr>
          <p:cNvSpPr>
            <a:spLocks noGrp="1"/>
          </p:cNvSpPr>
          <p:nvPr>
            <p:ph type="title"/>
          </p:nvPr>
        </p:nvSpPr>
        <p:spPr>
          <a:xfrm>
            <a:off x="0" y="-19050"/>
            <a:ext cx="9144000" cy="857250"/>
          </a:xfrm>
        </p:spPr>
        <p:txBody>
          <a:bodyPr/>
          <a:lstStyle/>
          <a:p>
            <a:r>
              <a:rPr lang="en-US" dirty="0"/>
              <a:t>AI is not NEW</a:t>
            </a:r>
          </a:p>
        </p:txBody>
      </p:sp>
      <p:pic>
        <p:nvPicPr>
          <p:cNvPr id="6" name="Picture 5" descr="Timeline&#10;&#10;Description automatically generated">
            <a:extLst>
              <a:ext uri="{FF2B5EF4-FFF2-40B4-BE49-F238E27FC236}">
                <a16:creationId xmlns:a16="http://schemas.microsoft.com/office/drawing/2014/main" id="{D1671A17-E46A-FBFA-DD62-7DFCE6548AC1}"/>
              </a:ext>
            </a:extLst>
          </p:cNvPr>
          <p:cNvPicPr>
            <a:picLocks noChangeAspect="1"/>
          </p:cNvPicPr>
          <p:nvPr/>
        </p:nvPicPr>
        <p:blipFill rotWithShape="1">
          <a:blip r:embed="rId2">
            <a:extLst>
              <a:ext uri="{28A0092B-C50C-407E-A947-70E740481C1C}">
                <a14:useLocalDpi xmlns:a14="http://schemas.microsoft.com/office/drawing/2010/main" val="0"/>
              </a:ext>
            </a:extLst>
          </a:blip>
          <a:srcRect t="13183" b="-1"/>
          <a:stretch/>
        </p:blipFill>
        <p:spPr>
          <a:xfrm>
            <a:off x="0" y="819150"/>
            <a:ext cx="9144000" cy="4132729"/>
          </a:xfrm>
          <a:prstGeom prst="rect">
            <a:avLst/>
          </a:prstGeom>
        </p:spPr>
      </p:pic>
    </p:spTree>
    <p:extLst>
      <p:ext uri="{BB962C8B-B14F-4D97-AF65-F5344CB8AC3E}">
        <p14:creationId xmlns:p14="http://schemas.microsoft.com/office/powerpoint/2010/main" val="3235877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E656-E1D4-A462-DF9B-5F334882EA25}"/>
              </a:ext>
            </a:extLst>
          </p:cNvPr>
          <p:cNvSpPr>
            <a:spLocks noGrp="1"/>
          </p:cNvSpPr>
          <p:nvPr>
            <p:ph type="title"/>
          </p:nvPr>
        </p:nvSpPr>
        <p:spPr/>
        <p:txBody>
          <a:bodyPr/>
          <a:lstStyle/>
          <a:p>
            <a:r>
              <a:rPr lang="en-US" dirty="0"/>
              <a:t>In last Decade</a:t>
            </a:r>
            <a:endParaRPr lang="en-IN" dirty="0"/>
          </a:p>
        </p:txBody>
      </p:sp>
      <p:pic>
        <p:nvPicPr>
          <p:cNvPr id="4" name="Picture 3" descr="Chart&#10;&#10;Description automatically generated with medium confidence">
            <a:extLst>
              <a:ext uri="{FF2B5EF4-FFF2-40B4-BE49-F238E27FC236}">
                <a16:creationId xmlns:a16="http://schemas.microsoft.com/office/drawing/2014/main" id="{0ADF74A3-E8D5-F7EE-43AC-3EBA7DB62640}"/>
              </a:ext>
            </a:extLst>
          </p:cNvPr>
          <p:cNvPicPr>
            <a:picLocks noChangeAspect="1"/>
          </p:cNvPicPr>
          <p:nvPr/>
        </p:nvPicPr>
        <p:blipFill rotWithShape="1">
          <a:blip r:embed="rId2">
            <a:extLst>
              <a:ext uri="{28A0092B-C50C-407E-A947-70E740481C1C}">
                <a14:useLocalDpi xmlns:a14="http://schemas.microsoft.com/office/drawing/2010/main" val="0"/>
              </a:ext>
            </a:extLst>
          </a:blip>
          <a:srcRect t="14445" b="2593"/>
          <a:stretch/>
        </p:blipFill>
        <p:spPr>
          <a:xfrm>
            <a:off x="1582815" y="838200"/>
            <a:ext cx="5978370" cy="4267200"/>
          </a:xfrm>
          <a:prstGeom prst="rect">
            <a:avLst/>
          </a:prstGeom>
        </p:spPr>
      </p:pic>
    </p:spTree>
    <p:extLst>
      <p:ext uri="{BB962C8B-B14F-4D97-AF65-F5344CB8AC3E}">
        <p14:creationId xmlns:p14="http://schemas.microsoft.com/office/powerpoint/2010/main" val="2150434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854B-8763-DEF3-B6A4-C7B6A01B9385}"/>
              </a:ext>
            </a:extLst>
          </p:cNvPr>
          <p:cNvSpPr>
            <a:spLocks noGrp="1"/>
          </p:cNvSpPr>
          <p:nvPr>
            <p:ph type="title"/>
          </p:nvPr>
        </p:nvSpPr>
        <p:spPr/>
        <p:txBody>
          <a:bodyPr/>
          <a:lstStyle/>
          <a:p>
            <a:r>
              <a:rPr lang="en-US" dirty="0"/>
              <a:t>AI Revenue by Region, World Bank Report 2017 </a:t>
            </a:r>
            <a:endParaRPr lang="en-IN" dirty="0"/>
          </a:p>
        </p:txBody>
      </p:sp>
      <p:pic>
        <p:nvPicPr>
          <p:cNvPr id="6" name="Picture 5" descr="Chart, bar chart&#10;&#10;Description automatically generated">
            <a:extLst>
              <a:ext uri="{FF2B5EF4-FFF2-40B4-BE49-F238E27FC236}">
                <a16:creationId xmlns:a16="http://schemas.microsoft.com/office/drawing/2014/main" id="{AF01CB9A-332F-21DA-4AB7-1655A4CD8067}"/>
              </a:ext>
            </a:extLst>
          </p:cNvPr>
          <p:cNvPicPr>
            <a:picLocks noChangeAspect="1"/>
          </p:cNvPicPr>
          <p:nvPr/>
        </p:nvPicPr>
        <p:blipFill rotWithShape="1">
          <a:blip r:embed="rId2">
            <a:extLst>
              <a:ext uri="{28A0092B-C50C-407E-A947-70E740481C1C}">
                <a14:useLocalDpi xmlns:a14="http://schemas.microsoft.com/office/drawing/2010/main" val="0"/>
              </a:ext>
            </a:extLst>
          </a:blip>
          <a:srcRect l="2251" t="17612" r="1" b="6066"/>
          <a:stretch/>
        </p:blipFill>
        <p:spPr>
          <a:xfrm>
            <a:off x="1492152" y="1276350"/>
            <a:ext cx="6159695" cy="3352800"/>
          </a:xfrm>
          <a:prstGeom prst="rect">
            <a:avLst/>
          </a:prstGeom>
        </p:spPr>
      </p:pic>
    </p:spTree>
    <p:extLst>
      <p:ext uri="{BB962C8B-B14F-4D97-AF65-F5344CB8AC3E}">
        <p14:creationId xmlns:p14="http://schemas.microsoft.com/office/powerpoint/2010/main" val="274517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47651" y="15127"/>
            <a:ext cx="7886700" cy="994172"/>
          </a:xfrm>
        </p:spPr>
        <p:txBody>
          <a:bodyPr/>
          <a:lstStyle/>
          <a:p>
            <a:pPr eaLnBrk="1" hangingPunct="1"/>
            <a:r>
              <a:rPr lang="en-US" dirty="0">
                <a:latin typeface="Calibri"/>
                <a:cs typeface="Calibri"/>
              </a:rPr>
              <a:t>Instructor</a:t>
            </a:r>
            <a:endParaRPr lang="en-US" dirty="0"/>
          </a:p>
        </p:txBody>
      </p:sp>
      <p:sp>
        <p:nvSpPr>
          <p:cNvPr id="7175" name="Line 20"/>
          <p:cNvSpPr>
            <a:spLocks noChangeShapeType="1"/>
          </p:cNvSpPr>
          <p:nvPr/>
        </p:nvSpPr>
        <p:spPr bwMode="auto">
          <a:xfrm flipV="1">
            <a:off x="1620982" y="1208458"/>
            <a:ext cx="7294418" cy="0"/>
          </a:xfrm>
          <a:prstGeom prst="line">
            <a:avLst/>
          </a:prstGeom>
          <a:noFill/>
          <a:ln w="38100">
            <a:solidFill>
              <a:schemeClr val="tx1"/>
            </a:solidFill>
            <a:round/>
            <a:headEnd/>
            <a:tailEnd/>
          </a:ln>
        </p:spPr>
        <p:txBody>
          <a:bodyPr lIns="68579" tIns="34289" rIns="68579" bIns="34289"/>
          <a:lstStyle/>
          <a:p>
            <a:endParaRPr lang="en-US" dirty="0">
              <a:latin typeface="Calibri" panose="020F0502020204030204" pitchFamily="34" charset="0"/>
              <a:cs typeface="Calibri" panose="020F0502020204030204" pitchFamily="34" charset="0"/>
            </a:endParaRPr>
          </a:p>
        </p:txBody>
      </p:sp>
      <p:sp>
        <p:nvSpPr>
          <p:cNvPr id="7177" name="Line 22"/>
          <p:cNvSpPr>
            <a:spLocks noChangeShapeType="1"/>
          </p:cNvSpPr>
          <p:nvPr/>
        </p:nvSpPr>
        <p:spPr bwMode="auto">
          <a:xfrm>
            <a:off x="76200" y="1196857"/>
            <a:ext cx="1314450" cy="0"/>
          </a:xfrm>
          <a:prstGeom prst="line">
            <a:avLst/>
          </a:prstGeom>
          <a:noFill/>
          <a:ln w="38100">
            <a:solidFill>
              <a:schemeClr val="tx1"/>
            </a:solidFill>
            <a:round/>
            <a:headEnd/>
            <a:tailEnd/>
          </a:ln>
        </p:spPr>
        <p:txBody>
          <a:bodyPr lIns="68579" tIns="34289" rIns="68579" bIns="34289"/>
          <a:lstStyle/>
          <a:p>
            <a:endParaRPr lang="en-US"/>
          </a:p>
        </p:txBody>
      </p:sp>
      <p:sp>
        <p:nvSpPr>
          <p:cNvPr id="7186" name="AutoShape 27" descr="https://mail.google.com/mail/?attid=0.1&amp;disp=emb&amp;view=att&amp;th=131fd6676327baa7"/>
          <p:cNvSpPr>
            <a:spLocks noChangeAspect="1" noChangeArrowheads="1"/>
          </p:cNvSpPr>
          <p:nvPr/>
        </p:nvSpPr>
        <p:spPr bwMode="auto">
          <a:xfrm>
            <a:off x="47625" y="-102394"/>
            <a:ext cx="228600" cy="228600"/>
          </a:xfrm>
          <a:prstGeom prst="rect">
            <a:avLst/>
          </a:prstGeom>
          <a:noFill/>
          <a:ln w="9525">
            <a:noFill/>
            <a:miter lim="800000"/>
            <a:headEnd/>
            <a:tailEnd/>
          </a:ln>
        </p:spPr>
        <p:txBody>
          <a:bodyPr lIns="68579" tIns="34289" rIns="68579" bIns="34289"/>
          <a:lstStyle/>
          <a:p>
            <a:endParaRPr lang="en-US"/>
          </a:p>
        </p:txBody>
      </p:sp>
      <p:sp>
        <p:nvSpPr>
          <p:cNvPr id="7187" name="AutoShape 29" descr="https://mail.google.com/mail/?attid=0.1&amp;disp=emb&amp;view=att&amp;th=131fd6676327baa7"/>
          <p:cNvSpPr>
            <a:spLocks noChangeAspect="1" noChangeArrowheads="1"/>
          </p:cNvSpPr>
          <p:nvPr/>
        </p:nvSpPr>
        <p:spPr bwMode="auto">
          <a:xfrm>
            <a:off x="47625" y="-102394"/>
            <a:ext cx="228600" cy="228600"/>
          </a:xfrm>
          <a:prstGeom prst="rect">
            <a:avLst/>
          </a:prstGeom>
          <a:noFill/>
          <a:ln w="9525">
            <a:noFill/>
            <a:miter lim="800000"/>
            <a:headEnd/>
            <a:tailEnd/>
          </a:ln>
        </p:spPr>
        <p:txBody>
          <a:bodyPr lIns="68579" tIns="34289" rIns="68579" bIns="34289"/>
          <a:lstStyle/>
          <a:p>
            <a:endParaRPr lang="en-US"/>
          </a:p>
        </p:txBody>
      </p:sp>
      <p:pic>
        <p:nvPicPr>
          <p:cNvPr id="10249" name="Picture 9" descr="http://www.cs.berkeley.edu/~sgupta/Media/transparent.gif"/>
          <p:cNvPicPr>
            <a:picLocks noChangeAspect="1" noChangeArrowheads="1"/>
          </p:cNvPicPr>
          <p:nvPr/>
        </p:nvPicPr>
        <p:blipFill>
          <a:blip r:embed="rId3"/>
          <a:srcRect/>
          <a:stretch>
            <a:fillRect/>
          </a:stretch>
        </p:blipFill>
        <p:spPr bwMode="auto">
          <a:xfrm>
            <a:off x="63500" y="-136525"/>
            <a:ext cx="9525" cy="9525"/>
          </a:xfrm>
          <a:prstGeom prst="rect">
            <a:avLst/>
          </a:prstGeom>
          <a:noFill/>
        </p:spPr>
      </p:pic>
      <p:pic>
        <p:nvPicPr>
          <p:cNvPr id="10251" name="Picture 11" descr="http://www.cs.berkeley.edu/~sgupta/Media/transparent.gif"/>
          <p:cNvPicPr>
            <a:picLocks noChangeAspect="1" noChangeArrowheads="1"/>
          </p:cNvPicPr>
          <p:nvPr/>
        </p:nvPicPr>
        <p:blipFill>
          <a:blip r:embed="rId3"/>
          <a:srcRect/>
          <a:stretch>
            <a:fillRect/>
          </a:stretch>
        </p:blipFill>
        <p:spPr bwMode="auto">
          <a:xfrm>
            <a:off x="63500" y="-136525"/>
            <a:ext cx="9525" cy="9525"/>
          </a:xfrm>
          <a:prstGeom prst="rect">
            <a:avLst/>
          </a:prstGeom>
          <a:noFill/>
        </p:spPr>
      </p:pic>
      <p:pic>
        <p:nvPicPr>
          <p:cNvPr id="10253" name="Picture 13" descr="http://www.cs.berkeley.edu/~sgupta/Media/transparent.gif"/>
          <p:cNvPicPr>
            <a:picLocks noChangeAspect="1" noChangeArrowheads="1"/>
          </p:cNvPicPr>
          <p:nvPr/>
        </p:nvPicPr>
        <p:blipFill>
          <a:blip r:embed="rId3"/>
          <a:srcRect/>
          <a:stretch>
            <a:fillRect/>
          </a:stretch>
        </p:blipFill>
        <p:spPr bwMode="auto">
          <a:xfrm>
            <a:off x="63500" y="-136525"/>
            <a:ext cx="9525" cy="9525"/>
          </a:xfrm>
          <a:prstGeom prst="rect">
            <a:avLst/>
          </a:prstGeom>
          <a:noFill/>
        </p:spPr>
      </p:pic>
      <p:sp>
        <p:nvSpPr>
          <p:cNvPr id="3" name="TextBox 2">
            <a:extLst>
              <a:ext uri="{FF2B5EF4-FFF2-40B4-BE49-F238E27FC236}">
                <a16:creationId xmlns:a16="http://schemas.microsoft.com/office/drawing/2014/main" id="{8B78959D-7A04-4BB5-8701-ADEBE63B0CFA}"/>
              </a:ext>
            </a:extLst>
          </p:cNvPr>
          <p:cNvSpPr txBox="1"/>
          <p:nvPr/>
        </p:nvSpPr>
        <p:spPr>
          <a:xfrm>
            <a:off x="2057400" y="1428750"/>
            <a:ext cx="3581400" cy="1754326"/>
          </a:xfrm>
          <a:prstGeom prst="rect">
            <a:avLst/>
          </a:prstGeom>
          <a:noFill/>
        </p:spPr>
        <p:txBody>
          <a:bodyPr wrap="square" rtlCol="0">
            <a:spAutoFit/>
          </a:bodyPr>
          <a:lstStyle/>
          <a:p>
            <a:r>
              <a:rPr lang="en-US" dirty="0">
                <a:latin typeface="Calibri"/>
                <a:cs typeface="Calibri"/>
              </a:rPr>
              <a:t>Anish Raj</a:t>
            </a:r>
          </a:p>
          <a:p>
            <a:endParaRPr lang="en-IN" dirty="0">
              <a:latin typeface="Calibri"/>
              <a:cs typeface="Calibri"/>
            </a:endParaRPr>
          </a:p>
          <a:p>
            <a:r>
              <a:rPr lang="en-IN" dirty="0">
                <a:latin typeface="Calibri"/>
                <a:cs typeface="Calibri"/>
              </a:rPr>
              <a:t>Assistant Professor</a:t>
            </a:r>
          </a:p>
          <a:p>
            <a:endParaRPr lang="en-IN" dirty="0">
              <a:latin typeface="Calibri"/>
              <a:cs typeface="Calibri"/>
            </a:endParaRPr>
          </a:p>
          <a:p>
            <a:r>
              <a:rPr lang="en-IN" dirty="0">
                <a:latin typeface="Calibri"/>
                <a:cs typeface="Calibri"/>
              </a:rPr>
              <a:t>Computer Engineering and I.T.</a:t>
            </a:r>
          </a:p>
          <a:p>
            <a:endParaRPr lang="en-IN" dirty="0">
              <a:latin typeface="Calibri"/>
              <a:cs typeface="Calibri"/>
            </a:endParaRPr>
          </a:p>
        </p:txBody>
      </p:sp>
      <p:sp>
        <p:nvSpPr>
          <p:cNvPr id="63" name="TextBox 62">
            <a:extLst>
              <a:ext uri="{FF2B5EF4-FFF2-40B4-BE49-F238E27FC236}">
                <a16:creationId xmlns:a16="http://schemas.microsoft.com/office/drawing/2014/main" id="{72D5DDBA-33BB-435A-92F5-B83B0D2E75AA}"/>
              </a:ext>
            </a:extLst>
          </p:cNvPr>
          <p:cNvSpPr txBox="1"/>
          <p:nvPr/>
        </p:nvSpPr>
        <p:spPr>
          <a:xfrm>
            <a:off x="5551415" y="1400583"/>
            <a:ext cx="3516385" cy="1200329"/>
          </a:xfrm>
          <a:prstGeom prst="rect">
            <a:avLst/>
          </a:prstGeom>
          <a:noFill/>
        </p:spPr>
        <p:txBody>
          <a:bodyPr wrap="square" rtlCol="0">
            <a:spAutoFit/>
          </a:bodyPr>
          <a:lstStyle/>
          <a:p>
            <a:r>
              <a:rPr lang="en-US" dirty="0">
                <a:latin typeface="Calibri"/>
                <a:cs typeface="Calibri"/>
                <a:sym typeface="Wingdings" panose="05000000000000000000" pitchFamily="2" charset="2"/>
                <a:hlinkClick r:id="rId4">
                  <a:extLst>
                    <a:ext uri="{A12FA001-AC4F-418D-AE19-62706E023703}">
                      <ahyp:hlinkClr xmlns:ahyp="http://schemas.microsoft.com/office/drawing/2018/hyperlinkcolor" val="tx"/>
                    </a:ext>
                  </a:extLst>
                </a:hlinkClick>
              </a:rPr>
              <a:t> </a:t>
            </a:r>
            <a:r>
              <a:rPr lang="en-US" dirty="0">
                <a:latin typeface="Calibri"/>
                <a:cs typeface="Calibri"/>
                <a:hlinkClick r:id="rId4"/>
              </a:rPr>
              <a:t>anishraj.comp@coep.ac.in</a:t>
            </a:r>
            <a:endParaRPr lang="en-US" dirty="0">
              <a:latin typeface="Calibri"/>
              <a:cs typeface="Calibri"/>
            </a:endParaRPr>
          </a:p>
          <a:p>
            <a:endParaRPr lang="en-IN" dirty="0">
              <a:latin typeface="Calibri"/>
              <a:cs typeface="Calibri"/>
            </a:endParaRPr>
          </a:p>
          <a:p>
            <a:r>
              <a:rPr lang="en-US" dirty="0">
                <a:latin typeface="Calibri"/>
                <a:cs typeface="Calibri"/>
                <a:sym typeface="Wingdings" panose="05000000000000000000" pitchFamily="2" charset="2"/>
                <a:hlinkClick r:id="rId4">
                  <a:extLst>
                    <a:ext uri="{A12FA001-AC4F-418D-AE19-62706E023703}">
                      <ahyp:hlinkClr xmlns:ahyp="http://schemas.microsoft.com/office/drawing/2018/hyperlinkcolor" val="tx"/>
                    </a:ext>
                  </a:extLst>
                </a:hlinkClick>
              </a:rPr>
              <a:t></a:t>
            </a:r>
            <a:r>
              <a:rPr lang="en-US" dirty="0">
                <a:latin typeface="Calibri"/>
                <a:cs typeface="Calibri"/>
                <a:sym typeface="Wingdings" panose="05000000000000000000" pitchFamily="2" charset="2"/>
              </a:rPr>
              <a:t> </a:t>
            </a:r>
            <a:r>
              <a:rPr lang="en-IN" dirty="0">
                <a:latin typeface="Calibri"/>
                <a:cs typeface="Calibri"/>
              </a:rPr>
              <a:t>7276626277</a:t>
            </a:r>
          </a:p>
          <a:p>
            <a:endParaRPr lang="en-IN" dirty="0">
              <a:latin typeface="Calibri"/>
              <a:cs typeface="Calibri"/>
            </a:endParaRPr>
          </a:p>
        </p:txBody>
      </p:sp>
      <p:pic>
        <p:nvPicPr>
          <p:cNvPr id="11" name="Picture 10" descr="A picture containing person, shirt, blue, posing&#10;&#10;Description automatically generated">
            <a:extLst>
              <a:ext uri="{FF2B5EF4-FFF2-40B4-BE49-F238E27FC236}">
                <a16:creationId xmlns:a16="http://schemas.microsoft.com/office/drawing/2014/main" id="{A122A34C-FB4B-4EB1-AED9-CF244A443D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825" y="1312085"/>
            <a:ext cx="1247775" cy="1700539"/>
          </a:xfrm>
          <a:prstGeom prst="rect">
            <a:avLst/>
          </a:prstGeom>
        </p:spPr>
      </p:pic>
    </p:spTree>
    <p:extLst>
      <p:ext uri="{BB962C8B-B14F-4D97-AF65-F5344CB8AC3E}">
        <p14:creationId xmlns:p14="http://schemas.microsoft.com/office/powerpoint/2010/main" val="3773252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CF3D-F518-F338-50AA-875FFB2DFBF6}"/>
              </a:ext>
            </a:extLst>
          </p:cNvPr>
          <p:cNvSpPr>
            <a:spLocks noGrp="1"/>
          </p:cNvSpPr>
          <p:nvPr>
            <p:ph type="title"/>
          </p:nvPr>
        </p:nvSpPr>
        <p:spPr/>
        <p:txBody>
          <a:bodyPr/>
          <a:lstStyle/>
          <a:p>
            <a:r>
              <a:rPr lang="en-US" dirty="0"/>
              <a:t>Artificial Intelligence System</a:t>
            </a:r>
            <a:endParaRPr lang="en-IN" dirty="0"/>
          </a:p>
        </p:txBody>
      </p:sp>
      <p:pic>
        <p:nvPicPr>
          <p:cNvPr id="6" name="Picture 5" descr="A picture containing timeline&#10;&#10;Description automatically generated">
            <a:extLst>
              <a:ext uri="{FF2B5EF4-FFF2-40B4-BE49-F238E27FC236}">
                <a16:creationId xmlns:a16="http://schemas.microsoft.com/office/drawing/2014/main" id="{1F220F8A-5DEE-F8EB-16FB-127217E57183}"/>
              </a:ext>
            </a:extLst>
          </p:cNvPr>
          <p:cNvPicPr>
            <a:picLocks noChangeAspect="1"/>
          </p:cNvPicPr>
          <p:nvPr/>
        </p:nvPicPr>
        <p:blipFill rotWithShape="1">
          <a:blip r:embed="rId2">
            <a:extLst>
              <a:ext uri="{28A0092B-C50C-407E-A947-70E740481C1C}">
                <a14:useLocalDpi xmlns:a14="http://schemas.microsoft.com/office/drawing/2010/main" val="0"/>
              </a:ext>
            </a:extLst>
          </a:blip>
          <a:srcRect l="15041" t="23005" r="15331" b="20860"/>
          <a:stretch/>
        </p:blipFill>
        <p:spPr>
          <a:xfrm>
            <a:off x="1861127" y="1504950"/>
            <a:ext cx="5421746" cy="2885768"/>
          </a:xfrm>
          <a:prstGeom prst="rect">
            <a:avLst/>
          </a:prstGeom>
        </p:spPr>
      </p:pic>
    </p:spTree>
    <p:extLst>
      <p:ext uri="{BB962C8B-B14F-4D97-AF65-F5344CB8AC3E}">
        <p14:creationId xmlns:p14="http://schemas.microsoft.com/office/powerpoint/2010/main" val="316790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116A-15BE-E8C4-085F-2CCA3A27685D}"/>
              </a:ext>
            </a:extLst>
          </p:cNvPr>
          <p:cNvSpPr>
            <a:spLocks noGrp="1"/>
          </p:cNvSpPr>
          <p:nvPr>
            <p:ph type="title"/>
          </p:nvPr>
        </p:nvSpPr>
        <p:spPr/>
        <p:txBody>
          <a:bodyPr/>
          <a:lstStyle/>
          <a:p>
            <a:r>
              <a:rPr lang="en-US" dirty="0"/>
              <a:t>Artificial Intelligence System Task</a:t>
            </a:r>
            <a:endParaRPr lang="en-IN" dirty="0"/>
          </a:p>
        </p:txBody>
      </p:sp>
      <p:pic>
        <p:nvPicPr>
          <p:cNvPr id="4" name="Picture 3" descr="A picture containing diagram&#10;&#10;Description automatically generated">
            <a:extLst>
              <a:ext uri="{FF2B5EF4-FFF2-40B4-BE49-F238E27FC236}">
                <a16:creationId xmlns:a16="http://schemas.microsoft.com/office/drawing/2014/main" id="{C458445A-BF0D-66B2-1651-BF40040FD80B}"/>
              </a:ext>
            </a:extLst>
          </p:cNvPr>
          <p:cNvPicPr>
            <a:picLocks noChangeAspect="1"/>
          </p:cNvPicPr>
          <p:nvPr/>
        </p:nvPicPr>
        <p:blipFill rotWithShape="1">
          <a:blip r:embed="rId2">
            <a:extLst>
              <a:ext uri="{28A0092B-C50C-407E-A947-70E740481C1C}">
                <a14:useLocalDpi xmlns:a14="http://schemas.microsoft.com/office/drawing/2010/main" val="0"/>
              </a:ext>
            </a:extLst>
          </a:blip>
          <a:srcRect t="12963" b="7037"/>
          <a:stretch/>
        </p:blipFill>
        <p:spPr>
          <a:xfrm>
            <a:off x="1447801" y="816174"/>
            <a:ext cx="5955890" cy="4327326"/>
          </a:xfrm>
          <a:prstGeom prst="rect">
            <a:avLst/>
          </a:prstGeom>
        </p:spPr>
      </p:pic>
    </p:spTree>
    <p:extLst>
      <p:ext uri="{BB962C8B-B14F-4D97-AF65-F5344CB8AC3E}">
        <p14:creationId xmlns:p14="http://schemas.microsoft.com/office/powerpoint/2010/main" val="644323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8172-2C5D-5DB6-AF58-F600CC84EF82}"/>
              </a:ext>
            </a:extLst>
          </p:cNvPr>
          <p:cNvSpPr>
            <a:spLocks noGrp="1"/>
          </p:cNvSpPr>
          <p:nvPr>
            <p:ph type="title"/>
          </p:nvPr>
        </p:nvSpPr>
        <p:spPr/>
        <p:txBody>
          <a:bodyPr/>
          <a:lstStyle/>
          <a:p>
            <a:r>
              <a:rPr lang="en-US" dirty="0"/>
              <a:t>Artificial Intelligence System Types</a:t>
            </a:r>
            <a:endParaRPr lang="en-IN" dirty="0"/>
          </a:p>
        </p:txBody>
      </p:sp>
      <p:sp>
        <p:nvSpPr>
          <p:cNvPr id="3" name="Content Placeholder 2">
            <a:extLst>
              <a:ext uri="{FF2B5EF4-FFF2-40B4-BE49-F238E27FC236}">
                <a16:creationId xmlns:a16="http://schemas.microsoft.com/office/drawing/2014/main" id="{CDA3F979-482A-0EF5-98DD-0C3107FE6D7C}"/>
              </a:ext>
            </a:extLst>
          </p:cNvPr>
          <p:cNvSpPr>
            <a:spLocks noGrp="1"/>
          </p:cNvSpPr>
          <p:nvPr>
            <p:ph idx="1"/>
          </p:nvPr>
        </p:nvSpPr>
        <p:spPr>
          <a:xfrm>
            <a:off x="304800" y="853677"/>
            <a:ext cx="5029200" cy="3546873"/>
          </a:xfrm>
        </p:spPr>
        <p:txBody>
          <a:bodyPr/>
          <a:lstStyle/>
          <a:p>
            <a:r>
              <a:rPr lang="en-US" sz="1600" dirty="0"/>
              <a:t>Artificial Narrow Intelligence (ANI):</a:t>
            </a:r>
          </a:p>
          <a:p>
            <a:pPr lvl="1"/>
            <a:r>
              <a:rPr lang="en-US" sz="1600" dirty="0"/>
              <a:t>Machine intelligence that equals or exceeds human intelligence or efficiency at a specific task </a:t>
            </a:r>
          </a:p>
          <a:p>
            <a:pPr lvl="1"/>
            <a:r>
              <a:rPr lang="en-US" sz="1600" dirty="0"/>
              <a:t>Siri, Alexa.</a:t>
            </a:r>
          </a:p>
          <a:p>
            <a:endParaRPr lang="en-US" sz="1600" dirty="0"/>
          </a:p>
          <a:p>
            <a:r>
              <a:rPr lang="en-US" sz="1600" dirty="0"/>
              <a:t>Artificial General Intelligence (AGI):</a:t>
            </a:r>
          </a:p>
          <a:p>
            <a:pPr lvl="1"/>
            <a:r>
              <a:rPr lang="en-US" sz="1600" dirty="0"/>
              <a:t>A machine with the ability to apply intelligence to any problem, rather  than just one specific problem (human-level intelligence)</a:t>
            </a:r>
          </a:p>
          <a:p>
            <a:pPr lvl="1"/>
            <a:r>
              <a:rPr lang="en-US" sz="1600" dirty="0"/>
              <a:t>Advanced Robotics</a:t>
            </a:r>
          </a:p>
          <a:p>
            <a:endParaRPr lang="en-US" sz="1600" dirty="0"/>
          </a:p>
          <a:p>
            <a:r>
              <a:rPr lang="en-US" sz="1600" dirty="0"/>
              <a:t>Artificial Super Intelligence (ASI):</a:t>
            </a:r>
          </a:p>
          <a:p>
            <a:pPr lvl="1"/>
            <a:r>
              <a:rPr lang="en-US" sz="1600" dirty="0"/>
              <a:t>An intellect that is much smarter than the best human brains in  practically every field, including scientific creativity, general wisdom and social skills</a:t>
            </a:r>
          </a:p>
          <a:p>
            <a:endParaRPr lang="en-IN" sz="1600" dirty="0"/>
          </a:p>
        </p:txBody>
      </p:sp>
      <p:pic>
        <p:nvPicPr>
          <p:cNvPr id="4" name="object 11">
            <a:extLst>
              <a:ext uri="{FF2B5EF4-FFF2-40B4-BE49-F238E27FC236}">
                <a16:creationId xmlns:a16="http://schemas.microsoft.com/office/drawing/2014/main" id="{956781C0-9B3C-8815-0F70-2C2A8DD77A04}"/>
              </a:ext>
            </a:extLst>
          </p:cNvPr>
          <p:cNvPicPr/>
          <p:nvPr/>
        </p:nvPicPr>
        <p:blipFill>
          <a:blip r:embed="rId2" cstate="print"/>
          <a:stretch>
            <a:fillRect/>
          </a:stretch>
        </p:blipFill>
        <p:spPr>
          <a:xfrm>
            <a:off x="7877413" y="1295019"/>
            <a:ext cx="956522" cy="900662"/>
          </a:xfrm>
          <a:prstGeom prst="rect">
            <a:avLst/>
          </a:prstGeom>
        </p:spPr>
      </p:pic>
      <p:pic>
        <p:nvPicPr>
          <p:cNvPr id="5" name="object 12">
            <a:extLst>
              <a:ext uri="{FF2B5EF4-FFF2-40B4-BE49-F238E27FC236}">
                <a16:creationId xmlns:a16="http://schemas.microsoft.com/office/drawing/2014/main" id="{1D88969F-5D14-8D42-FD83-C5C88A1C784D}"/>
              </a:ext>
            </a:extLst>
          </p:cNvPr>
          <p:cNvPicPr/>
          <p:nvPr/>
        </p:nvPicPr>
        <p:blipFill>
          <a:blip r:embed="rId3" cstate="print"/>
          <a:stretch>
            <a:fillRect/>
          </a:stretch>
        </p:blipFill>
        <p:spPr>
          <a:xfrm>
            <a:off x="7849549" y="2552606"/>
            <a:ext cx="1048180" cy="704655"/>
          </a:xfrm>
          <a:prstGeom prst="rect">
            <a:avLst/>
          </a:prstGeom>
        </p:spPr>
      </p:pic>
      <p:pic>
        <p:nvPicPr>
          <p:cNvPr id="6" name="object 13">
            <a:extLst>
              <a:ext uri="{FF2B5EF4-FFF2-40B4-BE49-F238E27FC236}">
                <a16:creationId xmlns:a16="http://schemas.microsoft.com/office/drawing/2014/main" id="{C81C6143-E2E1-DB8A-6B55-FDFEB1B05D25}"/>
              </a:ext>
            </a:extLst>
          </p:cNvPr>
          <p:cNvPicPr/>
          <p:nvPr/>
        </p:nvPicPr>
        <p:blipFill>
          <a:blip r:embed="rId4" cstate="print"/>
          <a:stretch>
            <a:fillRect/>
          </a:stretch>
        </p:blipFill>
        <p:spPr>
          <a:xfrm>
            <a:off x="8021289" y="3592133"/>
            <a:ext cx="754535" cy="843849"/>
          </a:xfrm>
          <a:prstGeom prst="rect">
            <a:avLst/>
          </a:prstGeom>
        </p:spPr>
      </p:pic>
      <p:sp>
        <p:nvSpPr>
          <p:cNvPr id="7" name="object 14">
            <a:extLst>
              <a:ext uri="{FF2B5EF4-FFF2-40B4-BE49-F238E27FC236}">
                <a16:creationId xmlns:a16="http://schemas.microsoft.com/office/drawing/2014/main" id="{FDD8F3DB-8014-C0DF-742D-0D80DDE27474}"/>
              </a:ext>
            </a:extLst>
          </p:cNvPr>
          <p:cNvSpPr txBox="1"/>
          <p:nvPr/>
        </p:nvSpPr>
        <p:spPr>
          <a:xfrm>
            <a:off x="7835076" y="2227803"/>
            <a:ext cx="1072039" cy="148117"/>
          </a:xfrm>
          <a:prstGeom prst="rect">
            <a:avLst/>
          </a:prstGeom>
        </p:spPr>
        <p:txBody>
          <a:bodyPr vert="horz" wrap="square" lIns="0" tIns="9525" rIns="0" bIns="0" rtlCol="0">
            <a:spAutoFit/>
          </a:bodyPr>
          <a:lstStyle/>
          <a:p>
            <a:pPr marL="9525">
              <a:spcBef>
                <a:spcPts val="75"/>
              </a:spcBef>
            </a:pPr>
            <a:r>
              <a:rPr sz="900" spc="203" dirty="0">
                <a:latin typeface="SimSun"/>
                <a:cs typeface="SimSun"/>
              </a:rPr>
              <a:t>AN</a:t>
            </a:r>
            <a:r>
              <a:rPr sz="900" spc="-206" dirty="0">
                <a:latin typeface="SimSun"/>
                <a:cs typeface="SimSun"/>
              </a:rPr>
              <a:t>I:</a:t>
            </a:r>
            <a:r>
              <a:rPr sz="900" spc="-203" dirty="0">
                <a:latin typeface="SimSun"/>
                <a:cs typeface="SimSun"/>
              </a:rPr>
              <a:t> </a:t>
            </a:r>
            <a:r>
              <a:rPr sz="900" spc="94" dirty="0">
                <a:latin typeface="SimSun"/>
                <a:cs typeface="SimSun"/>
              </a:rPr>
              <a:t>Ch</a:t>
            </a:r>
            <a:r>
              <a:rPr sz="900" spc="98" dirty="0">
                <a:latin typeface="SimSun"/>
                <a:cs typeface="SimSun"/>
              </a:rPr>
              <a:t>e</a:t>
            </a:r>
            <a:r>
              <a:rPr sz="900" spc="-75" dirty="0">
                <a:latin typeface="SimSun"/>
                <a:cs typeface="SimSun"/>
              </a:rPr>
              <a:t>s</a:t>
            </a:r>
            <a:r>
              <a:rPr sz="900" spc="-71" dirty="0">
                <a:latin typeface="SimSun"/>
                <a:cs typeface="SimSun"/>
              </a:rPr>
              <a:t>s</a:t>
            </a:r>
            <a:r>
              <a:rPr sz="900" spc="-195" dirty="0">
                <a:latin typeface="SimSun"/>
                <a:cs typeface="SimSun"/>
              </a:rPr>
              <a:t> </a:t>
            </a:r>
            <a:r>
              <a:rPr sz="900" spc="11" dirty="0">
                <a:latin typeface="SimSun"/>
                <a:cs typeface="SimSun"/>
              </a:rPr>
              <a:t>Pro</a:t>
            </a:r>
            <a:r>
              <a:rPr sz="900" spc="94" dirty="0">
                <a:latin typeface="SimSun"/>
                <a:cs typeface="SimSun"/>
              </a:rPr>
              <a:t>g</a:t>
            </a:r>
            <a:r>
              <a:rPr sz="900" spc="-127" dirty="0">
                <a:latin typeface="SimSun"/>
                <a:cs typeface="SimSun"/>
              </a:rPr>
              <a:t>r</a:t>
            </a:r>
            <a:r>
              <a:rPr sz="900" spc="38" dirty="0">
                <a:latin typeface="SimSun"/>
                <a:cs typeface="SimSun"/>
              </a:rPr>
              <a:t>a</a:t>
            </a:r>
            <a:r>
              <a:rPr sz="900" spc="363" dirty="0">
                <a:latin typeface="SimSun"/>
                <a:cs typeface="SimSun"/>
              </a:rPr>
              <a:t>m</a:t>
            </a:r>
            <a:endParaRPr sz="900" dirty="0">
              <a:latin typeface="SimSun"/>
              <a:cs typeface="SimSun"/>
            </a:endParaRPr>
          </a:p>
        </p:txBody>
      </p:sp>
      <p:sp>
        <p:nvSpPr>
          <p:cNvPr id="8" name="object 15">
            <a:extLst>
              <a:ext uri="{FF2B5EF4-FFF2-40B4-BE49-F238E27FC236}">
                <a16:creationId xmlns:a16="http://schemas.microsoft.com/office/drawing/2014/main" id="{CE98FB6C-CC77-0D37-A25C-B6053AD747D1}"/>
              </a:ext>
            </a:extLst>
          </p:cNvPr>
          <p:cNvSpPr txBox="1"/>
          <p:nvPr/>
        </p:nvSpPr>
        <p:spPr>
          <a:xfrm>
            <a:off x="7893557" y="3250978"/>
            <a:ext cx="969645" cy="148117"/>
          </a:xfrm>
          <a:prstGeom prst="rect">
            <a:avLst/>
          </a:prstGeom>
        </p:spPr>
        <p:txBody>
          <a:bodyPr vert="horz" wrap="square" lIns="0" tIns="9525" rIns="0" bIns="0" rtlCol="0">
            <a:spAutoFit/>
          </a:bodyPr>
          <a:lstStyle/>
          <a:p>
            <a:pPr marL="9525">
              <a:spcBef>
                <a:spcPts val="75"/>
              </a:spcBef>
            </a:pPr>
            <a:r>
              <a:rPr sz="900" spc="79" dirty="0">
                <a:latin typeface="SimSun"/>
                <a:cs typeface="SimSun"/>
              </a:rPr>
              <a:t>AG</a:t>
            </a:r>
            <a:r>
              <a:rPr sz="900" spc="75" dirty="0">
                <a:latin typeface="SimSun"/>
                <a:cs typeface="SimSun"/>
              </a:rPr>
              <a:t>I</a:t>
            </a:r>
            <a:r>
              <a:rPr sz="900" spc="-180" dirty="0">
                <a:latin typeface="SimSun"/>
                <a:cs typeface="SimSun"/>
              </a:rPr>
              <a:t>:</a:t>
            </a:r>
            <a:r>
              <a:rPr sz="900" spc="-203" dirty="0">
                <a:latin typeface="SimSun"/>
                <a:cs typeface="SimSun"/>
              </a:rPr>
              <a:t> </a:t>
            </a:r>
            <a:r>
              <a:rPr sz="900" spc="203" dirty="0">
                <a:latin typeface="SimSun"/>
                <a:cs typeface="SimSun"/>
              </a:rPr>
              <a:t>H</a:t>
            </a:r>
            <a:r>
              <a:rPr sz="900" spc="94" dirty="0">
                <a:latin typeface="SimSun"/>
                <a:cs typeface="SimSun"/>
              </a:rPr>
              <a:t>u</a:t>
            </a:r>
            <a:r>
              <a:rPr sz="900" spc="203" dirty="0">
                <a:latin typeface="SimSun"/>
                <a:cs typeface="SimSun"/>
              </a:rPr>
              <a:t>m</a:t>
            </a:r>
            <a:r>
              <a:rPr sz="900" spc="206" dirty="0">
                <a:latin typeface="SimSun"/>
                <a:cs typeface="SimSun"/>
              </a:rPr>
              <a:t>a</a:t>
            </a:r>
            <a:r>
              <a:rPr sz="900" spc="94" dirty="0">
                <a:latin typeface="SimSun"/>
                <a:cs typeface="SimSun"/>
              </a:rPr>
              <a:t>n</a:t>
            </a:r>
            <a:r>
              <a:rPr sz="900" spc="-214" dirty="0">
                <a:latin typeface="SimSun"/>
                <a:cs typeface="SimSun"/>
              </a:rPr>
              <a:t> </a:t>
            </a:r>
            <a:r>
              <a:rPr sz="900" spc="-19" dirty="0">
                <a:latin typeface="SimSun"/>
                <a:cs typeface="SimSun"/>
              </a:rPr>
              <a:t>L</a:t>
            </a:r>
            <a:r>
              <a:rPr sz="900" spc="38" dirty="0">
                <a:latin typeface="SimSun"/>
                <a:cs typeface="SimSun"/>
              </a:rPr>
              <a:t>e</a:t>
            </a:r>
            <a:r>
              <a:rPr sz="900" spc="-19" dirty="0">
                <a:latin typeface="SimSun"/>
                <a:cs typeface="SimSun"/>
              </a:rPr>
              <a:t>v</a:t>
            </a:r>
            <a:r>
              <a:rPr sz="900" spc="38" dirty="0">
                <a:latin typeface="SimSun"/>
                <a:cs typeface="SimSun"/>
              </a:rPr>
              <a:t>e</a:t>
            </a:r>
            <a:r>
              <a:rPr sz="900" spc="-233" dirty="0">
                <a:latin typeface="SimSun"/>
                <a:cs typeface="SimSun"/>
              </a:rPr>
              <a:t>l</a:t>
            </a:r>
            <a:endParaRPr sz="900">
              <a:latin typeface="SimSun"/>
              <a:cs typeface="SimSun"/>
            </a:endParaRPr>
          </a:p>
        </p:txBody>
      </p:sp>
      <p:sp>
        <p:nvSpPr>
          <p:cNvPr id="9" name="object 17">
            <a:extLst>
              <a:ext uri="{FF2B5EF4-FFF2-40B4-BE49-F238E27FC236}">
                <a16:creationId xmlns:a16="http://schemas.microsoft.com/office/drawing/2014/main" id="{30BBC62B-2F54-2DF5-5A50-024FEE54FC68}"/>
              </a:ext>
            </a:extLst>
          </p:cNvPr>
          <p:cNvSpPr txBox="1"/>
          <p:nvPr/>
        </p:nvSpPr>
        <p:spPr>
          <a:xfrm>
            <a:off x="5511301" y="1828800"/>
            <a:ext cx="1263015" cy="193803"/>
          </a:xfrm>
          <a:prstGeom prst="rect">
            <a:avLst/>
          </a:prstGeom>
        </p:spPr>
        <p:txBody>
          <a:bodyPr vert="horz" wrap="square" lIns="0" tIns="9049" rIns="0" bIns="0" rtlCol="0">
            <a:spAutoFit/>
          </a:bodyPr>
          <a:lstStyle/>
          <a:p>
            <a:pPr marL="9525">
              <a:spcBef>
                <a:spcPts val="71"/>
              </a:spcBef>
            </a:pPr>
            <a:r>
              <a:rPr sz="1200" spc="-4" dirty="0">
                <a:solidFill>
                  <a:srgbClr val="FF0000"/>
                </a:solidFill>
                <a:latin typeface="Wingdings"/>
                <a:cs typeface="Wingdings"/>
              </a:rPr>
              <a:t></a:t>
            </a:r>
            <a:r>
              <a:rPr sz="1200" spc="-45" dirty="0">
                <a:solidFill>
                  <a:srgbClr val="FF0000"/>
                </a:solidFill>
                <a:latin typeface="Times New Roman"/>
                <a:cs typeface="Times New Roman"/>
              </a:rPr>
              <a:t> </a:t>
            </a:r>
            <a:r>
              <a:rPr sz="1200" b="1" spc="-8" dirty="0">
                <a:solidFill>
                  <a:srgbClr val="FF0000"/>
                </a:solidFill>
                <a:latin typeface="Calibri"/>
                <a:cs typeface="Calibri"/>
              </a:rPr>
              <a:t>One</a:t>
            </a:r>
            <a:r>
              <a:rPr sz="1200" b="1" dirty="0">
                <a:solidFill>
                  <a:srgbClr val="FF0000"/>
                </a:solidFill>
                <a:latin typeface="Calibri"/>
                <a:cs typeface="Calibri"/>
              </a:rPr>
              <a:t> </a:t>
            </a:r>
            <a:r>
              <a:rPr sz="1200" b="1" spc="-4" dirty="0">
                <a:solidFill>
                  <a:srgbClr val="FF0000"/>
                </a:solidFill>
                <a:latin typeface="Calibri"/>
                <a:cs typeface="Calibri"/>
              </a:rPr>
              <a:t>specific</a:t>
            </a:r>
            <a:r>
              <a:rPr sz="1200" b="1" spc="-11" dirty="0">
                <a:solidFill>
                  <a:srgbClr val="FF0000"/>
                </a:solidFill>
                <a:latin typeface="Calibri"/>
                <a:cs typeface="Calibri"/>
              </a:rPr>
              <a:t> </a:t>
            </a:r>
            <a:r>
              <a:rPr sz="1200" b="1" spc="-8" dirty="0">
                <a:solidFill>
                  <a:srgbClr val="FF0000"/>
                </a:solidFill>
                <a:latin typeface="Calibri"/>
                <a:cs typeface="Calibri"/>
              </a:rPr>
              <a:t>task</a:t>
            </a:r>
            <a:endParaRPr sz="1200" dirty="0">
              <a:latin typeface="Calibri"/>
              <a:cs typeface="Calibri"/>
            </a:endParaRPr>
          </a:p>
        </p:txBody>
      </p:sp>
      <p:sp>
        <p:nvSpPr>
          <p:cNvPr id="10" name="object 18">
            <a:extLst>
              <a:ext uri="{FF2B5EF4-FFF2-40B4-BE49-F238E27FC236}">
                <a16:creationId xmlns:a16="http://schemas.microsoft.com/office/drawing/2014/main" id="{3CAC61FD-5E34-5A20-EC9C-F9EA80D77BB0}"/>
              </a:ext>
            </a:extLst>
          </p:cNvPr>
          <p:cNvSpPr txBox="1"/>
          <p:nvPr/>
        </p:nvSpPr>
        <p:spPr>
          <a:xfrm>
            <a:off x="5429251" y="3057174"/>
            <a:ext cx="1823561" cy="193803"/>
          </a:xfrm>
          <a:prstGeom prst="rect">
            <a:avLst/>
          </a:prstGeom>
        </p:spPr>
        <p:txBody>
          <a:bodyPr vert="horz" wrap="square" lIns="0" tIns="9049" rIns="0" bIns="0" rtlCol="0">
            <a:spAutoFit/>
          </a:bodyPr>
          <a:lstStyle/>
          <a:p>
            <a:pPr marL="9525">
              <a:spcBef>
                <a:spcPts val="71"/>
              </a:spcBef>
            </a:pPr>
            <a:r>
              <a:rPr sz="1200" spc="-4" dirty="0">
                <a:solidFill>
                  <a:srgbClr val="FF0000"/>
                </a:solidFill>
                <a:latin typeface="Wingdings"/>
                <a:cs typeface="Wingdings"/>
              </a:rPr>
              <a:t></a:t>
            </a:r>
            <a:r>
              <a:rPr sz="1200" spc="-45" dirty="0">
                <a:solidFill>
                  <a:srgbClr val="FF0000"/>
                </a:solidFill>
                <a:latin typeface="Times New Roman"/>
                <a:cs typeface="Times New Roman"/>
              </a:rPr>
              <a:t> </a:t>
            </a:r>
            <a:r>
              <a:rPr sz="1200" b="1" spc="-8" dirty="0">
                <a:solidFill>
                  <a:srgbClr val="FF0000"/>
                </a:solidFill>
                <a:latin typeface="Calibri"/>
                <a:cs typeface="Calibri"/>
              </a:rPr>
              <a:t>Many</a:t>
            </a:r>
            <a:r>
              <a:rPr sz="1200" b="1" spc="8" dirty="0">
                <a:solidFill>
                  <a:srgbClr val="FF0000"/>
                </a:solidFill>
                <a:latin typeface="Calibri"/>
                <a:cs typeface="Calibri"/>
              </a:rPr>
              <a:t> </a:t>
            </a:r>
            <a:r>
              <a:rPr sz="1200" b="1" spc="-4" dirty="0">
                <a:solidFill>
                  <a:srgbClr val="FF0000"/>
                </a:solidFill>
                <a:latin typeface="Calibri"/>
                <a:cs typeface="Calibri"/>
              </a:rPr>
              <a:t>things</a:t>
            </a:r>
            <a:r>
              <a:rPr sz="1200" b="1" dirty="0">
                <a:solidFill>
                  <a:srgbClr val="FF0000"/>
                </a:solidFill>
                <a:latin typeface="Calibri"/>
                <a:cs typeface="Calibri"/>
              </a:rPr>
              <a:t> </a:t>
            </a:r>
            <a:r>
              <a:rPr sz="1200" b="1" spc="-11" dirty="0">
                <a:solidFill>
                  <a:srgbClr val="FF0000"/>
                </a:solidFill>
                <a:latin typeface="Calibri"/>
                <a:cs typeface="Calibri"/>
              </a:rPr>
              <a:t>like</a:t>
            </a:r>
            <a:r>
              <a:rPr sz="1200" b="1" spc="-30" dirty="0">
                <a:solidFill>
                  <a:srgbClr val="FF0000"/>
                </a:solidFill>
                <a:latin typeface="Calibri"/>
                <a:cs typeface="Calibri"/>
              </a:rPr>
              <a:t> </a:t>
            </a:r>
            <a:r>
              <a:rPr sz="1200" b="1" spc="-4" dirty="0">
                <a:solidFill>
                  <a:srgbClr val="FF0000"/>
                </a:solidFill>
                <a:latin typeface="Calibri"/>
                <a:cs typeface="Calibri"/>
              </a:rPr>
              <a:t>a</a:t>
            </a:r>
            <a:r>
              <a:rPr sz="1200" b="1" spc="-8" dirty="0">
                <a:solidFill>
                  <a:srgbClr val="FF0000"/>
                </a:solidFill>
                <a:latin typeface="Calibri"/>
                <a:cs typeface="Calibri"/>
              </a:rPr>
              <a:t> human</a:t>
            </a:r>
            <a:endParaRPr sz="1200" dirty="0">
              <a:latin typeface="Calibri"/>
              <a:cs typeface="Calibri"/>
            </a:endParaRPr>
          </a:p>
        </p:txBody>
      </p:sp>
      <p:sp>
        <p:nvSpPr>
          <p:cNvPr id="11" name="TextBox 10">
            <a:extLst>
              <a:ext uri="{FF2B5EF4-FFF2-40B4-BE49-F238E27FC236}">
                <a16:creationId xmlns:a16="http://schemas.microsoft.com/office/drawing/2014/main" id="{528E5E3C-4236-D3BB-2677-7DCA1C727441}"/>
              </a:ext>
            </a:extLst>
          </p:cNvPr>
          <p:cNvSpPr txBox="1"/>
          <p:nvPr/>
        </p:nvSpPr>
        <p:spPr>
          <a:xfrm>
            <a:off x="5372100" y="4155853"/>
            <a:ext cx="2228850" cy="276999"/>
          </a:xfrm>
          <a:prstGeom prst="rect">
            <a:avLst/>
          </a:prstGeom>
          <a:noFill/>
        </p:spPr>
        <p:txBody>
          <a:bodyPr wrap="square" rtlCol="0">
            <a:spAutoFit/>
          </a:bodyPr>
          <a:lstStyle/>
          <a:p>
            <a:r>
              <a:rPr lang="en-US" sz="1200" spc="-4" dirty="0">
                <a:solidFill>
                  <a:srgbClr val="FF0000"/>
                </a:solidFill>
                <a:latin typeface="Wingdings"/>
                <a:cs typeface="Wingdings"/>
              </a:rPr>
              <a:t></a:t>
            </a:r>
            <a:r>
              <a:rPr lang="en-US" sz="1200" spc="-41" dirty="0">
                <a:solidFill>
                  <a:srgbClr val="FF0000"/>
                </a:solidFill>
                <a:latin typeface="Times New Roman"/>
                <a:cs typeface="Times New Roman"/>
              </a:rPr>
              <a:t> </a:t>
            </a:r>
            <a:r>
              <a:rPr lang="en-US" sz="1200" b="1" spc="-8" dirty="0">
                <a:solidFill>
                  <a:srgbClr val="FF0000"/>
                </a:solidFill>
                <a:latin typeface="Calibri"/>
                <a:cs typeface="Calibri"/>
              </a:rPr>
              <a:t>More</a:t>
            </a:r>
            <a:r>
              <a:rPr lang="en-US" sz="1200" b="1" dirty="0">
                <a:solidFill>
                  <a:srgbClr val="FF0000"/>
                </a:solidFill>
                <a:latin typeface="Calibri"/>
                <a:cs typeface="Calibri"/>
              </a:rPr>
              <a:t> </a:t>
            </a:r>
            <a:r>
              <a:rPr lang="en-US" sz="1200" b="1" spc="-4" dirty="0">
                <a:solidFill>
                  <a:srgbClr val="FF0000"/>
                </a:solidFill>
                <a:latin typeface="Calibri"/>
                <a:cs typeface="Calibri"/>
              </a:rPr>
              <a:t>than</a:t>
            </a:r>
            <a:r>
              <a:rPr lang="en-US" sz="1200" b="1" spc="11" dirty="0">
                <a:solidFill>
                  <a:srgbClr val="FF0000"/>
                </a:solidFill>
                <a:latin typeface="Calibri"/>
                <a:cs typeface="Calibri"/>
              </a:rPr>
              <a:t> </a:t>
            </a:r>
            <a:r>
              <a:rPr lang="en-US" sz="1200" b="1" spc="-8" dirty="0">
                <a:solidFill>
                  <a:srgbClr val="FF0000"/>
                </a:solidFill>
                <a:latin typeface="Calibri"/>
                <a:cs typeface="Calibri"/>
              </a:rPr>
              <a:t>what</a:t>
            </a:r>
            <a:r>
              <a:rPr lang="en-US" sz="1200" b="1" spc="-4" dirty="0">
                <a:solidFill>
                  <a:srgbClr val="FF0000"/>
                </a:solidFill>
                <a:latin typeface="Calibri"/>
                <a:cs typeface="Calibri"/>
              </a:rPr>
              <a:t> a </a:t>
            </a:r>
            <a:r>
              <a:rPr lang="en-US" sz="1200" b="1" spc="-8" dirty="0">
                <a:solidFill>
                  <a:srgbClr val="FF0000"/>
                </a:solidFill>
                <a:latin typeface="Calibri"/>
                <a:cs typeface="Calibri"/>
              </a:rPr>
              <a:t>human</a:t>
            </a:r>
            <a:r>
              <a:rPr lang="en-US" sz="1200" b="1" spc="11" dirty="0">
                <a:solidFill>
                  <a:srgbClr val="FF0000"/>
                </a:solidFill>
                <a:latin typeface="Calibri"/>
                <a:cs typeface="Calibri"/>
              </a:rPr>
              <a:t> </a:t>
            </a:r>
            <a:r>
              <a:rPr lang="en-US" sz="1200" b="1" spc="-8" dirty="0">
                <a:solidFill>
                  <a:srgbClr val="FF0000"/>
                </a:solidFill>
                <a:latin typeface="Calibri"/>
                <a:cs typeface="Calibri"/>
              </a:rPr>
              <a:t>can</a:t>
            </a:r>
            <a:endParaRPr lang="en-IN" sz="1200" dirty="0"/>
          </a:p>
        </p:txBody>
      </p:sp>
      <p:sp>
        <p:nvSpPr>
          <p:cNvPr id="12" name="object 16">
            <a:extLst>
              <a:ext uri="{FF2B5EF4-FFF2-40B4-BE49-F238E27FC236}">
                <a16:creationId xmlns:a16="http://schemas.microsoft.com/office/drawing/2014/main" id="{215C817B-48B1-2E96-A06F-5089F880F502}"/>
              </a:ext>
            </a:extLst>
          </p:cNvPr>
          <p:cNvSpPr txBox="1"/>
          <p:nvPr/>
        </p:nvSpPr>
        <p:spPr>
          <a:xfrm>
            <a:off x="7808119" y="4464406"/>
            <a:ext cx="1164431" cy="148117"/>
          </a:xfrm>
          <a:prstGeom prst="rect">
            <a:avLst/>
          </a:prstGeom>
        </p:spPr>
        <p:txBody>
          <a:bodyPr vert="horz" wrap="square" lIns="0" tIns="9525" rIns="0" bIns="0" rtlCol="0">
            <a:spAutoFit/>
          </a:bodyPr>
          <a:lstStyle/>
          <a:p>
            <a:pPr marL="9525">
              <a:spcBef>
                <a:spcPts val="75"/>
              </a:spcBef>
            </a:pPr>
            <a:r>
              <a:rPr sz="900" spc="203" dirty="0">
                <a:latin typeface="SimSun"/>
                <a:cs typeface="SimSun"/>
              </a:rPr>
              <a:t>A</a:t>
            </a:r>
            <a:r>
              <a:rPr sz="900" spc="38" dirty="0">
                <a:latin typeface="SimSun"/>
                <a:cs typeface="SimSun"/>
              </a:rPr>
              <a:t>S</a:t>
            </a:r>
            <a:r>
              <a:rPr sz="900" spc="-233" dirty="0">
                <a:latin typeface="SimSun"/>
                <a:cs typeface="SimSun"/>
              </a:rPr>
              <a:t>I</a:t>
            </a:r>
            <a:r>
              <a:rPr sz="900" spc="-180" dirty="0">
                <a:latin typeface="SimSun"/>
                <a:cs typeface="SimSun"/>
              </a:rPr>
              <a:t>:</a:t>
            </a:r>
            <a:r>
              <a:rPr sz="900" spc="-210" dirty="0">
                <a:latin typeface="SimSun"/>
                <a:cs typeface="SimSun"/>
              </a:rPr>
              <a:t> </a:t>
            </a:r>
            <a:r>
              <a:rPr sz="900" spc="38" dirty="0">
                <a:latin typeface="SimSun"/>
                <a:cs typeface="SimSun"/>
              </a:rPr>
              <a:t>S</a:t>
            </a:r>
            <a:r>
              <a:rPr sz="900" spc="94" dirty="0">
                <a:latin typeface="SimSun"/>
                <a:cs typeface="SimSun"/>
              </a:rPr>
              <a:t>up</a:t>
            </a:r>
            <a:r>
              <a:rPr sz="900" spc="38" dirty="0">
                <a:latin typeface="SimSun"/>
                <a:cs typeface="SimSun"/>
              </a:rPr>
              <a:t>e</a:t>
            </a:r>
            <a:r>
              <a:rPr sz="900" spc="-127" dirty="0">
                <a:latin typeface="SimSun"/>
                <a:cs typeface="SimSun"/>
              </a:rPr>
              <a:t>r</a:t>
            </a:r>
            <a:r>
              <a:rPr sz="900" spc="-56" dirty="0">
                <a:latin typeface="SimSun"/>
                <a:cs typeface="SimSun"/>
              </a:rPr>
              <a:t>inte</a:t>
            </a:r>
            <a:r>
              <a:rPr sz="900" spc="-233" dirty="0">
                <a:latin typeface="SimSun"/>
                <a:cs typeface="SimSun"/>
              </a:rPr>
              <a:t>l</a:t>
            </a:r>
            <a:r>
              <a:rPr sz="900" spc="-236" dirty="0">
                <a:latin typeface="SimSun"/>
                <a:cs typeface="SimSun"/>
              </a:rPr>
              <a:t>l</a:t>
            </a:r>
            <a:r>
              <a:rPr sz="900" spc="-71" dirty="0">
                <a:latin typeface="SimSun"/>
                <a:cs typeface="SimSun"/>
              </a:rPr>
              <a:t>i</a:t>
            </a:r>
            <a:r>
              <a:rPr sz="900" spc="-79" dirty="0">
                <a:latin typeface="SimSun"/>
                <a:cs typeface="SimSun"/>
              </a:rPr>
              <a:t>g</a:t>
            </a:r>
            <a:r>
              <a:rPr sz="900" spc="30" dirty="0">
                <a:latin typeface="SimSun"/>
                <a:cs typeface="SimSun"/>
              </a:rPr>
              <a:t>e</a:t>
            </a:r>
            <a:r>
              <a:rPr sz="900" spc="94" dirty="0">
                <a:latin typeface="SimSun"/>
                <a:cs typeface="SimSun"/>
              </a:rPr>
              <a:t>n</a:t>
            </a:r>
            <a:r>
              <a:rPr sz="900" spc="-19" dirty="0">
                <a:latin typeface="SimSun"/>
                <a:cs typeface="SimSun"/>
              </a:rPr>
              <a:t>c</a:t>
            </a:r>
            <a:r>
              <a:rPr sz="900" spc="38" dirty="0">
                <a:latin typeface="SimSun"/>
                <a:cs typeface="SimSun"/>
              </a:rPr>
              <a:t>e</a:t>
            </a:r>
            <a:endParaRPr sz="900" dirty="0">
              <a:latin typeface="SimSun"/>
              <a:cs typeface="SimSun"/>
            </a:endParaRPr>
          </a:p>
        </p:txBody>
      </p:sp>
    </p:spTree>
    <p:extLst>
      <p:ext uri="{BB962C8B-B14F-4D97-AF65-F5344CB8AC3E}">
        <p14:creationId xmlns:p14="http://schemas.microsoft.com/office/powerpoint/2010/main" val="66279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table tennis?</a:t>
            </a:r>
          </a:p>
          <a:p>
            <a:pPr eaLnBrk="1" hangingPunct="1">
              <a:lnSpc>
                <a:spcPct val="80000"/>
              </a:lnSpc>
            </a:pPr>
            <a:r>
              <a:rPr lang="en-US" sz="1500" dirty="0"/>
              <a:t>Play a decent game of Jeopardy?</a:t>
            </a:r>
          </a:p>
          <a:p>
            <a:pPr eaLnBrk="1" hangingPunct="1">
              <a:lnSpc>
                <a:spcPct val="80000"/>
              </a:lnSpc>
            </a:pPr>
            <a:r>
              <a:rPr lang="en-US" sz="1500" dirty="0"/>
              <a:t>Drive safely along a curving mountain road?</a:t>
            </a:r>
          </a:p>
          <a:p>
            <a:pPr eaLnBrk="1" hangingPunct="1">
              <a:lnSpc>
                <a:spcPct val="80000"/>
              </a:lnSpc>
            </a:pPr>
            <a:r>
              <a:rPr lang="en-US" sz="1500" dirty="0"/>
              <a:t>Drive safely along Lakshmi Road?</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a:t>
            </a:r>
            <a:r>
              <a:rPr lang="en-US" sz="1500" dirty="0" err="1"/>
              <a:t>Tulsi</a:t>
            </a:r>
            <a:r>
              <a:rPr lang="en-US" sz="1500" dirty="0"/>
              <a:t> Bag?</a:t>
            </a:r>
          </a:p>
          <a:p>
            <a:pPr eaLnBrk="1" hangingPunct="1">
              <a:lnSpc>
                <a:spcPct val="80000"/>
              </a:lnSpc>
            </a:pPr>
            <a:r>
              <a:rPr lang="en-US" sz="1500" dirty="0"/>
              <a:t>Discover and prove a new mathematical theorem?</a:t>
            </a:r>
          </a:p>
          <a:p>
            <a:pPr eaLnBrk="1" hangingPunct="1">
              <a:lnSpc>
                <a:spcPct val="80000"/>
              </a:lnSpc>
            </a:pPr>
            <a:r>
              <a:rPr lang="en-US" sz="1500" dirty="0"/>
              <a:t>Converse successfully with another person for an hour?</a:t>
            </a:r>
          </a:p>
          <a:p>
            <a:pPr eaLnBrk="1" hangingPunct="1">
              <a:lnSpc>
                <a:spcPct val="80000"/>
              </a:lnSpc>
            </a:pPr>
            <a:r>
              <a:rPr lang="en-US" sz="1500" dirty="0"/>
              <a:t>Perform a surgical operation?</a:t>
            </a:r>
          </a:p>
          <a:p>
            <a:pPr eaLnBrk="1" hangingPunct="1">
              <a:lnSpc>
                <a:spcPct val="80000"/>
              </a:lnSpc>
            </a:pPr>
            <a:r>
              <a:rPr lang="en-US" sz="1500" dirty="0"/>
              <a:t>Translate spoken Chinese into spoken English in real time?</a:t>
            </a:r>
          </a:p>
          <a:p>
            <a:pPr eaLnBrk="1" hangingPunct="1">
              <a:lnSpc>
                <a:spcPct val="80000"/>
              </a:lnSpc>
            </a:pPr>
            <a:r>
              <a:rPr lang="en-US" sz="1500" dirty="0"/>
              <a:t>Fold the laundry and put away the dishes?</a:t>
            </a:r>
          </a:p>
          <a:p>
            <a:pPr eaLnBrk="1" hangingPunct="1">
              <a:lnSpc>
                <a:spcPct val="80000"/>
              </a:lnSpc>
            </a:pPr>
            <a:r>
              <a:rPr lang="en-US" sz="1500" dirty="0"/>
              <a:t>Write an intentionally funny story?</a:t>
            </a:r>
          </a:p>
        </p:txBody>
      </p:sp>
      <p:pic>
        <p:nvPicPr>
          <p:cNvPr id="23" name="Picture 1"/>
          <p:cNvPicPr>
            <a:picLocks noChangeAspect="1" noChangeArrowheads="1"/>
          </p:cNvPicPr>
          <p:nvPr/>
        </p:nvPicPr>
        <p:blipFill>
          <a:blip r:embed="rId3" cstate="print"/>
          <a:srcRect l="50625" t="52500" r="2500" b="2500"/>
          <a:stretch>
            <a:fillRect/>
          </a:stretch>
        </p:blipFill>
        <p:spPr bwMode="auto">
          <a:xfrm>
            <a:off x="5693833" y="1733550"/>
            <a:ext cx="3069167" cy="2209800"/>
          </a:xfrm>
          <a:prstGeom prst="rect">
            <a:avLst/>
          </a:prstGeom>
          <a:noFill/>
          <a:ln w="9525">
            <a:noFill/>
            <a:miter lim="800000"/>
            <a:headEnd/>
            <a:tailEnd/>
          </a:ln>
          <a:effectLst/>
        </p:spPr>
      </p:pic>
    </p:spTree>
    <p:extLst>
      <p:ext uri="{BB962C8B-B14F-4D97-AF65-F5344CB8AC3E}">
        <p14:creationId xmlns:p14="http://schemas.microsoft.com/office/powerpoint/2010/main" val="30567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nvPicPr>
        <p:blipFill>
          <a:blip r:embed="rId2"/>
          <a:stretch>
            <a:fillRect/>
          </a:stretch>
        </p:blipFill>
        <p:spPr>
          <a:xfrm>
            <a:off x="10562" y="815555"/>
            <a:ext cx="7747000" cy="2806700"/>
          </a:xfrm>
          <a:prstGeom prst="rect">
            <a:avLst/>
          </a:prstGeom>
        </p:spPr>
      </p:pic>
      <p:sp>
        <p:nvSpPr>
          <p:cNvPr id="10242" name="Rectangle 2"/>
          <p:cNvSpPr>
            <a:spLocks noGrp="1" noChangeArrowheads="1"/>
          </p:cNvSpPr>
          <p:nvPr>
            <p:ph type="title"/>
          </p:nvPr>
        </p:nvSpPr>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nvSpPr>
        <p:spPr>
          <a:xfrm>
            <a:off x="14347371" y="-2743200"/>
            <a:ext cx="184731" cy="369332"/>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nvPicPr>
        <p:blipFill>
          <a:blip r:embed="rId3"/>
          <a:stretch>
            <a:fillRect/>
          </a:stretch>
        </p:blipFill>
        <p:spPr>
          <a:xfrm>
            <a:off x="0" y="819150"/>
            <a:ext cx="9144000" cy="1998000"/>
          </a:xfrm>
          <a:prstGeom prst="rect">
            <a:avLst/>
          </a:prstGeom>
        </p:spPr>
      </p:pic>
      <p:pic>
        <p:nvPicPr>
          <p:cNvPr id="4" name="Picture 3">
            <a:extLst>
              <a:ext uri="{FF2B5EF4-FFF2-40B4-BE49-F238E27FC236}">
                <a16:creationId xmlns:a16="http://schemas.microsoft.com/office/drawing/2014/main" id="{CA74761D-D90D-2042-AF31-EA7669E83EF0}"/>
              </a:ext>
            </a:extLst>
          </p:cNvPr>
          <p:cNvPicPr>
            <a:picLocks noChangeAspect="1"/>
          </p:cNvPicPr>
          <p:nvPr/>
        </p:nvPicPr>
        <p:blipFill>
          <a:blip r:embed="rId4"/>
          <a:stretch>
            <a:fillRect/>
          </a:stretch>
        </p:blipFill>
        <p:spPr>
          <a:xfrm>
            <a:off x="381000" y="1288125"/>
            <a:ext cx="2847618" cy="3714750"/>
          </a:xfrm>
          <a:prstGeom prst="rect">
            <a:avLst/>
          </a:prstGeom>
        </p:spPr>
      </p:pic>
      <p:pic>
        <p:nvPicPr>
          <p:cNvPr id="6" name="Picture 5">
            <a:extLst>
              <a:ext uri="{FF2B5EF4-FFF2-40B4-BE49-F238E27FC236}">
                <a16:creationId xmlns:a16="http://schemas.microsoft.com/office/drawing/2014/main" id="{FAEA081B-80C1-E948-846E-42FBEF731023}"/>
              </a:ext>
            </a:extLst>
          </p:cNvPr>
          <p:cNvPicPr>
            <a:picLocks noChangeAspect="1"/>
          </p:cNvPicPr>
          <p:nvPr/>
        </p:nvPicPr>
        <p:blipFill>
          <a:blip r:embed="rId5"/>
          <a:stretch>
            <a:fillRect/>
          </a:stretch>
        </p:blipFill>
        <p:spPr>
          <a:xfrm>
            <a:off x="1676400" y="2402991"/>
            <a:ext cx="7467600" cy="2504718"/>
          </a:xfrm>
          <a:prstGeom prst="rect">
            <a:avLst/>
          </a:prstGeom>
        </p:spPr>
      </p:pic>
      <p:pic>
        <p:nvPicPr>
          <p:cNvPr id="14" name="Picture 13">
            <a:extLst>
              <a:ext uri="{FF2B5EF4-FFF2-40B4-BE49-F238E27FC236}">
                <a16:creationId xmlns:a16="http://schemas.microsoft.com/office/drawing/2014/main" id="{5E369527-108E-EB43-AA4E-6C29AA2DFB54}"/>
              </a:ext>
            </a:extLst>
          </p:cNvPr>
          <p:cNvPicPr>
            <a:picLocks noChangeAspect="1"/>
          </p:cNvPicPr>
          <p:nvPr/>
        </p:nvPicPr>
        <p:blipFill>
          <a:blip r:embed="rId6"/>
          <a:stretch>
            <a:fillRect/>
          </a:stretch>
        </p:blipFill>
        <p:spPr>
          <a:xfrm>
            <a:off x="3733800" y="1939193"/>
            <a:ext cx="4800600" cy="3204308"/>
          </a:xfrm>
          <a:prstGeom prst="rect">
            <a:avLst/>
          </a:prstGeom>
        </p:spPr>
      </p:pic>
    </p:spTree>
    <p:extLst>
      <p:ext uri="{BB962C8B-B14F-4D97-AF65-F5344CB8AC3E}">
        <p14:creationId xmlns:p14="http://schemas.microsoft.com/office/powerpoint/2010/main" val="196904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ED2DB-4BC7-C54E-A31A-2D4ED7DE1806}"/>
              </a:ext>
            </a:extLst>
          </p:cNvPr>
          <p:cNvPicPr>
            <a:picLocks noChangeAspect="1"/>
          </p:cNvPicPr>
          <p:nvPr/>
        </p:nvPicPr>
        <p:blipFill>
          <a:blip r:embed="rId3"/>
          <a:stretch>
            <a:fillRect/>
          </a:stretch>
        </p:blipFill>
        <p:spPr>
          <a:xfrm>
            <a:off x="0" y="-465083"/>
            <a:ext cx="9199179" cy="6134012"/>
          </a:xfrm>
          <a:prstGeom prst="rect">
            <a:avLst/>
          </a:prstGeom>
        </p:spPr>
      </p:pic>
    </p:spTree>
    <p:extLst>
      <p:ext uri="{BB962C8B-B14F-4D97-AF65-F5344CB8AC3E}">
        <p14:creationId xmlns:p14="http://schemas.microsoft.com/office/powerpoint/2010/main" val="636199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F0BA1-38D5-DB45-9F6C-FD90629DFCDD}"/>
              </a:ext>
            </a:extLst>
          </p:cNvPr>
          <p:cNvPicPr>
            <a:picLocks noChangeAspect="1"/>
          </p:cNvPicPr>
          <p:nvPr/>
        </p:nvPicPr>
        <p:blipFill>
          <a:blip r:embed="rId3"/>
          <a:stretch>
            <a:fillRect/>
          </a:stretch>
        </p:blipFill>
        <p:spPr>
          <a:xfrm>
            <a:off x="0" y="-1"/>
            <a:ext cx="9144000" cy="5205889"/>
          </a:xfrm>
          <a:prstGeom prst="rect">
            <a:avLst/>
          </a:prstGeom>
        </p:spPr>
      </p:pic>
    </p:spTree>
    <p:extLst>
      <p:ext uri="{BB962C8B-B14F-4D97-AF65-F5344CB8AC3E}">
        <p14:creationId xmlns:p14="http://schemas.microsoft.com/office/powerpoint/2010/main" val="599453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gDo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050"/>
            <a:ext cx="9144000" cy="5143500"/>
          </a:xfrm>
          <a:prstGeom prst="rect">
            <a:avLst/>
          </a:prstGeom>
        </p:spPr>
      </p:pic>
    </p:spTree>
    <p:extLst>
      <p:ext uri="{BB962C8B-B14F-4D97-AF65-F5344CB8AC3E}">
        <p14:creationId xmlns:p14="http://schemas.microsoft.com/office/powerpoint/2010/main" val="136077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Picture 1"/>
          <p:cNvPicPr/>
          <p:nvPr/>
        </p:nvPicPr>
        <p:blipFill>
          <a:blip r:embed="rId3"/>
          <a:stretch/>
        </p:blipFill>
        <p:spPr>
          <a:xfrm>
            <a:off x="0" y="0"/>
            <a:ext cx="9143640" cy="5143320"/>
          </a:xfrm>
          <a:prstGeom prst="rect">
            <a:avLst/>
          </a:prstGeom>
          <a:ln>
            <a:noFill/>
          </a:ln>
        </p:spPr>
      </p:pic>
    </p:spTree>
    <p:extLst>
      <p:ext uri="{BB962C8B-B14F-4D97-AF65-F5344CB8AC3E}">
        <p14:creationId xmlns:p14="http://schemas.microsoft.com/office/powerpoint/2010/main" val="5179220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waymo-short">
            <a:hlinkClick r:id="" action="ppaction://media"/>
            <a:extLst>
              <a:ext uri="{FF2B5EF4-FFF2-40B4-BE49-F238E27FC236}">
                <a16:creationId xmlns:a16="http://schemas.microsoft.com/office/drawing/2014/main" id="{9E8AD934-63AA-DF42-BB49-96237ED2C1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9525"/>
            <a:ext cx="9144000" cy="5143500"/>
          </a:xfrm>
          <a:prstGeom prst="rect">
            <a:avLst/>
          </a:prstGeom>
        </p:spPr>
      </p:pic>
    </p:spTree>
    <p:extLst>
      <p:ext uri="{BB962C8B-B14F-4D97-AF65-F5344CB8AC3E}">
        <p14:creationId xmlns:p14="http://schemas.microsoft.com/office/powerpoint/2010/main" val="2217829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Course Information</a:t>
            </a:r>
          </a:p>
        </p:txBody>
      </p:sp>
      <p:sp>
        <p:nvSpPr>
          <p:cNvPr id="6147" name="Rectangle 3"/>
          <p:cNvSpPr>
            <a:spLocks noGrp="1" noChangeArrowheads="1"/>
          </p:cNvSpPr>
          <p:nvPr>
            <p:ph type="body" idx="1"/>
          </p:nvPr>
        </p:nvSpPr>
        <p:spPr>
          <a:xfrm>
            <a:off x="4419600" y="1000125"/>
            <a:ext cx="4572000" cy="3962400"/>
          </a:xfrm>
        </p:spPr>
        <p:txBody>
          <a:bodyPr/>
          <a:lstStyle/>
          <a:p>
            <a:pPr eaLnBrk="1" hangingPunct="1">
              <a:lnSpc>
                <a:spcPct val="90000"/>
              </a:lnSpc>
            </a:pPr>
            <a:r>
              <a:rPr lang="en-US" sz="2000" dirty="0"/>
              <a:t>Sessions:</a:t>
            </a:r>
          </a:p>
          <a:p>
            <a:pPr eaLnBrk="1" hangingPunct="1">
              <a:lnSpc>
                <a:spcPct val="90000"/>
              </a:lnSpc>
            </a:pPr>
            <a:r>
              <a:rPr lang="en-US" sz="2000" dirty="0"/>
              <a:t>Work:</a:t>
            </a:r>
          </a:p>
          <a:p>
            <a:pPr lvl="1" eaLnBrk="1" hangingPunct="1">
              <a:lnSpc>
                <a:spcPct val="90000"/>
              </a:lnSpc>
            </a:pPr>
            <a:r>
              <a:rPr lang="en-US" sz="1600" dirty="0"/>
              <a:t>Homework </a:t>
            </a:r>
          </a:p>
          <a:p>
            <a:pPr lvl="1" eaLnBrk="1" hangingPunct="1">
              <a:lnSpc>
                <a:spcPct val="90000"/>
              </a:lnSpc>
            </a:pPr>
            <a:r>
              <a:rPr lang="en-US" sz="1600" dirty="0"/>
              <a:t>20+20+60 = 100 marks</a:t>
            </a:r>
          </a:p>
          <a:p>
            <a:pPr lvl="1" eaLnBrk="1" hangingPunct="1">
              <a:lnSpc>
                <a:spcPct val="90000"/>
              </a:lnSpc>
            </a:pPr>
            <a:r>
              <a:rPr lang="en-US" sz="1600" dirty="0">
                <a:solidFill>
                  <a:srgbClr val="FF0000"/>
                </a:solidFill>
              </a:rPr>
              <a:t>Relative grading scale</a:t>
            </a:r>
            <a:endParaRPr lang="en-US" sz="1600" dirty="0"/>
          </a:p>
          <a:p>
            <a:pPr eaLnBrk="1" hangingPunct="1">
              <a:lnSpc>
                <a:spcPct val="80000"/>
              </a:lnSpc>
            </a:pPr>
            <a:r>
              <a:rPr lang="en-US" sz="2000" dirty="0"/>
              <a:t>Prerequisites:</a:t>
            </a:r>
          </a:p>
          <a:p>
            <a:pPr lvl="1" eaLnBrk="1" hangingPunct="1">
              <a:lnSpc>
                <a:spcPct val="80000"/>
              </a:lnSpc>
            </a:pPr>
            <a:r>
              <a:rPr lang="en-US" sz="1800" dirty="0"/>
              <a:t>Computer Basics: </a:t>
            </a:r>
          </a:p>
          <a:p>
            <a:pPr lvl="2" eaLnBrk="1" hangingPunct="1">
              <a:lnSpc>
                <a:spcPct val="80000"/>
              </a:lnSpc>
            </a:pPr>
            <a:r>
              <a:rPr lang="en-US" sz="1600" dirty="0"/>
              <a:t>Data Structure</a:t>
            </a:r>
          </a:p>
          <a:p>
            <a:pPr lvl="2" eaLnBrk="1" hangingPunct="1">
              <a:lnSpc>
                <a:spcPct val="80000"/>
              </a:lnSpc>
            </a:pPr>
            <a:r>
              <a:rPr lang="en-US" sz="1600" dirty="0"/>
              <a:t>Algorithm</a:t>
            </a:r>
          </a:p>
          <a:p>
            <a:pPr marL="257156" lvl="1" indent="-257156" eaLnBrk="1" hangingPunct="1">
              <a:lnSpc>
                <a:spcPct val="80000"/>
              </a:lnSpc>
              <a:buClr>
                <a:schemeClr val="accent2"/>
              </a:buClr>
            </a:pPr>
            <a:r>
              <a:rPr lang="en-US" sz="2000" dirty="0">
                <a:solidFill>
                  <a:schemeClr val="accent2"/>
                </a:solidFill>
                <a:ea typeface="+mn-ea"/>
                <a:cs typeface="+mn-cs"/>
              </a:rPr>
              <a:t>There will be some </a:t>
            </a:r>
          </a:p>
          <a:p>
            <a:pPr lvl="1" eaLnBrk="1" hangingPunct="1">
              <a:lnSpc>
                <a:spcPct val="80000"/>
              </a:lnSpc>
            </a:pPr>
            <a:r>
              <a:rPr lang="en-US" sz="1900" dirty="0">
                <a:solidFill>
                  <a:srgbClr val="CC0000"/>
                </a:solidFill>
              </a:rPr>
              <a:t>math</a:t>
            </a:r>
          </a:p>
          <a:p>
            <a:pPr lvl="1" eaLnBrk="1" hangingPunct="1">
              <a:lnSpc>
                <a:spcPct val="80000"/>
              </a:lnSpc>
            </a:pPr>
            <a:r>
              <a:rPr lang="en-US" sz="1900" dirty="0">
                <a:solidFill>
                  <a:srgbClr val="CC0000"/>
                </a:solidFill>
              </a:rPr>
              <a:t>logic </a:t>
            </a:r>
          </a:p>
          <a:p>
            <a:pPr lvl="1" eaLnBrk="1" hangingPunct="1">
              <a:lnSpc>
                <a:spcPct val="80000"/>
              </a:lnSpc>
            </a:pPr>
            <a:r>
              <a:rPr lang="en-US" sz="1900" dirty="0">
                <a:solidFill>
                  <a:srgbClr val="CC0000"/>
                </a:solidFill>
              </a:rPr>
              <a:t>Programming (python/java/C++)</a:t>
            </a:r>
          </a:p>
          <a:p>
            <a:pPr marL="342873" lvl="1" indent="0" eaLnBrk="1" hangingPunct="1">
              <a:lnSpc>
                <a:spcPct val="90000"/>
              </a:lnSpc>
              <a:buNone/>
            </a:pPr>
            <a:endParaRPr lang="en-US" sz="1700" dirty="0"/>
          </a:p>
          <a:p>
            <a:pPr lvl="1" eaLnBrk="1" hangingPunct="1">
              <a:lnSpc>
                <a:spcPct val="90000"/>
              </a:lnSpc>
            </a:pPr>
            <a:endParaRPr lang="en-US" sz="1500" dirty="0"/>
          </a:p>
        </p:txBody>
      </p:sp>
      <p:sp>
        <p:nvSpPr>
          <p:cNvPr id="6" name="Text Box 4">
            <a:extLst>
              <a:ext uri="{FF2B5EF4-FFF2-40B4-BE49-F238E27FC236}">
                <a16:creationId xmlns:a16="http://schemas.microsoft.com/office/drawing/2014/main" id="{9272A936-E068-CD45-97D0-4D98DB8A0FB7}"/>
              </a:ext>
            </a:extLst>
          </p:cNvPr>
          <p:cNvSpPr txBox="1">
            <a:spLocks noChangeArrowheads="1"/>
          </p:cNvSpPr>
          <p:nvPr/>
        </p:nvSpPr>
        <p:spPr bwMode="auto">
          <a:xfrm>
            <a:off x="152400" y="1220497"/>
            <a:ext cx="4114800" cy="377024"/>
          </a:xfrm>
          <a:prstGeom prst="rect">
            <a:avLst/>
          </a:prstGeom>
          <a:noFill/>
          <a:ln w="9525">
            <a:noFill/>
            <a:miter lim="800000"/>
            <a:headEnd/>
            <a:tailEnd/>
          </a:ln>
        </p:spPr>
        <p:txBody>
          <a:bodyPr wrap="square" lIns="68579" tIns="34289" rIns="68579" bIns="34289">
            <a:spAutoFit/>
          </a:bodyPr>
          <a:lstStyle/>
          <a:p>
            <a:pPr algn="ctr">
              <a:spcBef>
                <a:spcPct val="20000"/>
              </a:spcBef>
              <a:buClr>
                <a:schemeClr val="accent2"/>
              </a:buClr>
              <a:buFont typeface="Wingdings" pitchFamily="2" charset="2"/>
              <a:buNone/>
            </a:pPr>
            <a:r>
              <a:rPr lang="en-IN" sz="2000" dirty="0">
                <a:hlinkClick r:id="rId3"/>
              </a:rPr>
              <a:t>http://aima.cs.berkeley.edu/</a:t>
            </a:r>
            <a:endParaRPr lang="en-US" sz="2000" dirty="0">
              <a:latin typeface="Calibri" pitchFamily="34" charset="0"/>
            </a:endParaRPr>
          </a:p>
        </p:txBody>
      </p:sp>
      <p:pic>
        <p:nvPicPr>
          <p:cNvPr id="4" name="Picture 3" descr="A picture containing text, different, various, sign&#10;&#10;Description automatically generated">
            <a:extLst>
              <a:ext uri="{FF2B5EF4-FFF2-40B4-BE49-F238E27FC236}">
                <a16:creationId xmlns:a16="http://schemas.microsoft.com/office/drawing/2014/main" id="{EBD2DFDE-3FC7-4AAB-81AF-ADC7E5468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97521"/>
            <a:ext cx="2743200" cy="3476531"/>
          </a:xfrm>
          <a:prstGeom prst="rect">
            <a:avLst/>
          </a:prstGeom>
        </p:spPr>
      </p:pic>
    </p:spTree>
    <p:extLst>
      <p:ext uri="{BB962C8B-B14F-4D97-AF65-F5344CB8AC3E}">
        <p14:creationId xmlns:p14="http://schemas.microsoft.com/office/powerpoint/2010/main" val="41109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4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4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7">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a:t>
            </a:r>
          </a:p>
        </p:txBody>
      </p:sp>
      <p:sp>
        <p:nvSpPr>
          <p:cNvPr id="3" name="Content Placeholder 2"/>
          <p:cNvSpPr>
            <a:spLocks noGrp="1"/>
          </p:cNvSpPr>
          <p:nvPr>
            <p:ph idx="1"/>
          </p:nvPr>
        </p:nvSpPr>
        <p:spPr/>
        <p:txBody>
          <a:bodyPr/>
          <a:lstStyle/>
          <a:p>
            <a:r>
              <a:rPr lang="en-US" dirty="0"/>
              <a:t>We are doing AI…</a:t>
            </a:r>
          </a:p>
          <a:p>
            <a:pPr lvl="1"/>
            <a:r>
              <a:rPr lang="en-US" dirty="0"/>
              <a:t>To create intelligent systems</a:t>
            </a:r>
          </a:p>
          <a:p>
            <a:pPr lvl="2"/>
            <a:r>
              <a:rPr lang="en-US" dirty="0"/>
              <a:t>The more intelligent, the better</a:t>
            </a:r>
          </a:p>
          <a:p>
            <a:pPr lvl="1"/>
            <a:r>
              <a:rPr lang="en-US" dirty="0"/>
              <a:t>To gain a better understanding of human intelligence</a:t>
            </a:r>
          </a:p>
          <a:p>
            <a:pPr lvl="1"/>
            <a:r>
              <a:rPr lang="en-US" dirty="0"/>
              <a:t>To magnify those benefits that flow from it</a:t>
            </a:r>
          </a:p>
          <a:p>
            <a:pPr lvl="2"/>
            <a:r>
              <a:rPr lang="en-US" dirty="0"/>
              <a:t>E.g., net present value of  human-level AI ≥ $13,500T</a:t>
            </a:r>
          </a:p>
          <a:p>
            <a:pPr lvl="2"/>
            <a:r>
              <a:rPr lang="en-US" dirty="0"/>
              <a:t>Might help us avoid war and ecological catastrophes, achieve immortality and expand throughout the universe</a:t>
            </a:r>
          </a:p>
          <a:p>
            <a:r>
              <a:rPr lang="en-US" dirty="0"/>
              <a:t>What if we succeed?</a:t>
            </a:r>
          </a:p>
          <a:p>
            <a:endParaRPr lang="en-US" dirty="0"/>
          </a:p>
        </p:txBody>
      </p:sp>
    </p:spTree>
    <p:extLst>
      <p:ext uri="{BB962C8B-B14F-4D97-AF65-F5344CB8AC3E}">
        <p14:creationId xmlns:p14="http://schemas.microsoft.com/office/powerpoint/2010/main" val="368470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68A8C-A496-5B40-82C9-5BAB8DAC6079}"/>
              </a:ext>
            </a:extLst>
          </p:cNvPr>
          <p:cNvPicPr>
            <a:picLocks noChangeAspect="1"/>
          </p:cNvPicPr>
          <p:nvPr/>
        </p:nvPicPr>
        <p:blipFill>
          <a:blip r:embed="rId2"/>
          <a:stretch>
            <a:fillRect/>
          </a:stretch>
        </p:blipFill>
        <p:spPr>
          <a:xfrm>
            <a:off x="-1" y="7327"/>
            <a:ext cx="9157063" cy="5136173"/>
          </a:xfrm>
          <a:prstGeom prst="rect">
            <a:avLst/>
          </a:prstGeom>
        </p:spPr>
      </p:pic>
      <p:sp>
        <p:nvSpPr>
          <p:cNvPr id="6" name="TextBox 5">
            <a:extLst>
              <a:ext uri="{FF2B5EF4-FFF2-40B4-BE49-F238E27FC236}">
                <a16:creationId xmlns:a16="http://schemas.microsoft.com/office/drawing/2014/main" id="{C890122B-C3B3-854D-8C08-C9364F0609C3}"/>
              </a:ext>
            </a:extLst>
          </p:cNvPr>
          <p:cNvSpPr txBox="1"/>
          <p:nvPr/>
        </p:nvSpPr>
        <p:spPr>
          <a:xfrm>
            <a:off x="1066800" y="1733550"/>
            <a:ext cx="7407868" cy="3139321"/>
          </a:xfrm>
          <a:prstGeom prst="rect">
            <a:avLst/>
          </a:prstGeom>
          <a:noFill/>
        </p:spPr>
        <p:txBody>
          <a:bodyPr wrap="square" rtlCol="0">
            <a:spAutoFit/>
          </a:bodyPr>
          <a:lstStyle/>
          <a:p>
            <a:r>
              <a:rPr lang="en-US" sz="3300" dirty="0">
                <a:solidFill>
                  <a:srgbClr val="FFFF00"/>
                </a:solidFill>
                <a:effectLst>
                  <a:glow rad="127000">
                    <a:schemeClr val="tx1"/>
                  </a:glow>
                </a:effectLst>
              </a:rPr>
              <a:t>It seems probable that once the machine thinking method had started, it would not take long to outstrip our feeble powers. … At some stage therefore we should have to expect the machines to take control </a:t>
            </a:r>
          </a:p>
        </p:txBody>
      </p:sp>
    </p:spTree>
    <p:extLst>
      <p:ext uri="{BB962C8B-B14F-4D97-AF65-F5344CB8AC3E}">
        <p14:creationId xmlns:p14="http://schemas.microsoft.com/office/powerpoint/2010/main" val="422697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71550"/>
            <a:ext cx="8458200" cy="3039341"/>
          </a:xfrm>
        </p:spPr>
        <p:txBody>
          <a:bodyPr/>
          <a:lstStyle/>
          <a:p>
            <a:r>
              <a:rPr lang="en-US" dirty="0"/>
              <a:t>AI that is incredibly good at achieving something other than what we really want</a:t>
            </a:r>
          </a:p>
          <a:p>
            <a:r>
              <a:rPr lang="en-US" dirty="0"/>
              <a:t>AI, economics, statistics, operations research, control theory all assume utility to be </a:t>
            </a:r>
            <a:r>
              <a:rPr lang="en-US" b="1" i="1" dirty="0">
                <a:solidFill>
                  <a:srgbClr val="FF0000"/>
                </a:solidFill>
              </a:rPr>
              <a:t>fixed, known, and exogenously specified</a:t>
            </a:r>
          </a:p>
          <a:p>
            <a:pPr lvl="1"/>
            <a:r>
              <a:rPr lang="en-US" dirty="0">
                <a:solidFill>
                  <a:srgbClr val="FF6600"/>
                </a:solidFill>
              </a:rPr>
              <a:t>Machines</a:t>
            </a:r>
            <a:r>
              <a:rPr lang="en-US" dirty="0"/>
              <a:t> are intelligent to the extent that </a:t>
            </a:r>
            <a:r>
              <a:rPr lang="en-US" dirty="0">
                <a:solidFill>
                  <a:srgbClr val="FF6600"/>
                </a:solidFill>
              </a:rPr>
              <a:t>their</a:t>
            </a:r>
            <a:r>
              <a:rPr lang="en-US" dirty="0"/>
              <a:t> actions can be expected to achieve </a:t>
            </a:r>
            <a:r>
              <a:rPr lang="en-US" dirty="0">
                <a:solidFill>
                  <a:srgbClr val="FF6600"/>
                </a:solidFill>
              </a:rPr>
              <a:t>their</a:t>
            </a:r>
            <a:r>
              <a:rPr lang="en-US" dirty="0"/>
              <a:t> objectives</a:t>
            </a:r>
          </a:p>
          <a:p>
            <a:pPr lvl="1"/>
            <a:r>
              <a:rPr lang="en-US" dirty="0">
                <a:solidFill>
                  <a:srgbClr val="FF6600"/>
                </a:solidFill>
              </a:rPr>
              <a:t>Machines</a:t>
            </a:r>
            <a:r>
              <a:rPr lang="en-US" dirty="0"/>
              <a:t> are </a:t>
            </a:r>
            <a:r>
              <a:rPr lang="en-US" b="1" i="1" u="sng" dirty="0">
                <a:solidFill>
                  <a:srgbClr val="FF6600"/>
                </a:solidFill>
              </a:rPr>
              <a:t>beneficial</a:t>
            </a:r>
            <a:r>
              <a:rPr lang="en-US" dirty="0">
                <a:solidFill>
                  <a:srgbClr val="FF6600"/>
                </a:solidFill>
              </a:rPr>
              <a:t> </a:t>
            </a:r>
            <a:r>
              <a:rPr lang="en-US" dirty="0"/>
              <a:t>to the extent that </a:t>
            </a:r>
            <a:r>
              <a:rPr lang="en-US" b="1" i="1" u="sng" dirty="0">
                <a:solidFill>
                  <a:srgbClr val="FF6600"/>
                </a:solidFill>
              </a:rPr>
              <a:t>their</a:t>
            </a:r>
            <a:r>
              <a:rPr lang="en-US" dirty="0"/>
              <a:t> actions can be expected to achieve </a:t>
            </a:r>
            <a:r>
              <a:rPr lang="en-US" b="1" i="1" u="sng" dirty="0">
                <a:solidFill>
                  <a:srgbClr val="FC00F3"/>
                </a:solidFill>
              </a:rPr>
              <a:t>our</a:t>
            </a:r>
            <a:r>
              <a:rPr lang="en-US" dirty="0"/>
              <a:t> objectives</a:t>
            </a:r>
          </a:p>
          <a:p>
            <a:pPr lvl="1"/>
            <a:endParaRPr lang="en-US" b="1" i="1" dirty="0">
              <a:solidFill>
                <a:srgbClr val="FF0000"/>
              </a:solidFill>
            </a:endParaRPr>
          </a:p>
        </p:txBody>
      </p:sp>
      <p:sp>
        <p:nvSpPr>
          <p:cNvPr id="3" name="Title 2"/>
          <p:cNvSpPr>
            <a:spLocks noGrp="1"/>
          </p:cNvSpPr>
          <p:nvPr>
            <p:ph type="title"/>
          </p:nvPr>
        </p:nvSpPr>
        <p:spPr>
          <a:xfrm>
            <a:off x="685800" y="202636"/>
            <a:ext cx="8153400" cy="685800"/>
          </a:xfrm>
        </p:spPr>
        <p:txBody>
          <a:bodyPr/>
          <a:lstStyle/>
          <a:p>
            <a:r>
              <a:rPr lang="en-US" dirty="0"/>
              <a:t>What’s bad about better AI?</a:t>
            </a:r>
          </a:p>
        </p:txBody>
      </p:sp>
      <p:grpSp>
        <p:nvGrpSpPr>
          <p:cNvPr id="4" name="Group 3">
            <a:extLst>
              <a:ext uri="{FF2B5EF4-FFF2-40B4-BE49-F238E27FC236}">
                <a16:creationId xmlns:a16="http://schemas.microsoft.com/office/drawing/2014/main" id="{D4DF3C30-480F-5E4A-B142-63A6CF7AC3C1}"/>
              </a:ext>
            </a:extLst>
          </p:cNvPr>
          <p:cNvGrpSpPr/>
          <p:nvPr/>
        </p:nvGrpSpPr>
        <p:grpSpPr>
          <a:xfrm>
            <a:off x="1028700" y="2800350"/>
            <a:ext cx="7086600" cy="304800"/>
            <a:chOff x="685800" y="2115880"/>
            <a:chExt cx="7557971" cy="375685"/>
          </a:xfrm>
        </p:grpSpPr>
        <p:cxnSp>
          <p:nvCxnSpPr>
            <p:cNvPr id="5" name="Straight Connector 4">
              <a:extLst>
                <a:ext uri="{FF2B5EF4-FFF2-40B4-BE49-F238E27FC236}">
                  <a16:creationId xmlns:a16="http://schemas.microsoft.com/office/drawing/2014/main" id="{2136EE86-BC6B-274F-BA09-2889B2D607F8}"/>
                </a:ext>
              </a:extLst>
            </p:cNvPr>
            <p:cNvCxnSpPr>
              <a:cxnSpLocks/>
            </p:cNvCxnSpPr>
            <p:nvPr/>
          </p:nvCxnSpPr>
          <p:spPr>
            <a:xfrm>
              <a:off x="685800" y="2115880"/>
              <a:ext cx="75438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0ABCED6-F178-564C-91E4-859E523589AA}"/>
                </a:ext>
              </a:extLst>
            </p:cNvPr>
            <p:cNvCxnSpPr>
              <a:cxnSpLocks/>
            </p:cNvCxnSpPr>
            <p:nvPr/>
          </p:nvCxnSpPr>
          <p:spPr>
            <a:xfrm>
              <a:off x="699971" y="2491565"/>
              <a:ext cx="75438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54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90243"/>
            <a:ext cx="8686800" cy="1967307"/>
          </a:xfrm>
        </p:spPr>
        <p:txBody>
          <a:bodyPr>
            <a:normAutofit/>
          </a:bodyPr>
          <a:lstStyle/>
          <a:p>
            <a:pPr marL="18204" indent="0">
              <a:buNone/>
            </a:pPr>
            <a:r>
              <a:rPr lang="en-US" dirty="0"/>
              <a:t>1. The machine’s only objective is to maximize the realization of human preferences</a:t>
            </a:r>
          </a:p>
          <a:p>
            <a:pPr marL="18204" indent="0">
              <a:buNone/>
            </a:pPr>
            <a:r>
              <a:rPr lang="en-US" dirty="0"/>
              <a:t>2. The robot is initially uncertain about what those preferences are</a:t>
            </a:r>
          </a:p>
          <a:p>
            <a:pPr marL="18204" indent="0">
              <a:buNone/>
            </a:pPr>
            <a:r>
              <a:rPr lang="en-US" dirty="0"/>
              <a:t>3. Human behavior provides evidence about human preferences</a:t>
            </a:r>
          </a:p>
        </p:txBody>
      </p:sp>
      <p:sp>
        <p:nvSpPr>
          <p:cNvPr id="3" name="Title 2"/>
          <p:cNvSpPr>
            <a:spLocks noGrp="1"/>
          </p:cNvSpPr>
          <p:nvPr>
            <p:ph type="title"/>
          </p:nvPr>
        </p:nvSpPr>
        <p:spPr/>
        <p:txBody>
          <a:bodyPr/>
          <a:lstStyle/>
          <a:p>
            <a:r>
              <a:rPr lang="en-US" dirty="0"/>
              <a:t>A new model for AI</a:t>
            </a:r>
          </a:p>
        </p:txBody>
      </p:sp>
      <p:sp>
        <p:nvSpPr>
          <p:cNvPr id="4" name="Content Placeholder 1"/>
          <p:cNvSpPr txBox="1">
            <a:spLocks/>
          </p:cNvSpPr>
          <p:nvPr/>
        </p:nvSpPr>
        <p:spPr bwMode="auto">
          <a:xfrm>
            <a:off x="533400" y="3333750"/>
            <a:ext cx="8229600" cy="976708"/>
          </a:xfrm>
          <a:prstGeom prst="rect">
            <a:avLst/>
          </a:prstGeom>
          <a:noFill/>
          <a:ln w="9525">
            <a:noFill/>
            <a:miter lim="800000"/>
            <a:headEnd/>
            <a:tailEnd/>
          </a:ln>
        </p:spPr>
        <p:txBody>
          <a:bodyPr vert="horz" wrap="square" lIns="68576" tIns="34289" rIns="68576" bIns="34289" numCol="1" anchor="t" anchorCtr="0" compatLnSpc="1">
            <a:prstTxWarp prst="textNoShape">
              <a:avLst/>
            </a:prstTxWarp>
            <a:normAutofit/>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18204" indent="0">
              <a:buFont typeface="Wingdings" pitchFamily="2" charset="2"/>
              <a:buNone/>
            </a:pPr>
            <a:r>
              <a:rPr lang="en-US" dirty="0">
                <a:solidFill>
                  <a:srgbClr val="008000"/>
                </a:solidFill>
              </a:rPr>
              <a:t>The standard model of AI is a special case, where the human can exactly and correctly program the objective into the machine</a:t>
            </a:r>
          </a:p>
        </p:txBody>
      </p:sp>
    </p:spTree>
    <p:extLst>
      <p:ext uri="{BB962C8B-B14F-4D97-AF65-F5344CB8AC3E}">
        <p14:creationId xmlns:p14="http://schemas.microsoft.com/office/powerpoint/2010/main" val="41285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8AF02CA-63E9-5453-0DA4-B8C66D4C5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90255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E573B-FCA3-23E2-3847-2DA369257D16}"/>
              </a:ext>
            </a:extLst>
          </p:cNvPr>
          <p:cNvSpPr>
            <a:spLocks noGrp="1"/>
          </p:cNvSpPr>
          <p:nvPr>
            <p:ph type="title"/>
          </p:nvPr>
        </p:nvSpPr>
        <p:spPr/>
        <p:txBody>
          <a:bodyPr/>
          <a:lstStyle/>
          <a:p>
            <a:r>
              <a:rPr lang="en-US" altLang="en-US" dirty="0"/>
              <a:t>What is Artificial Intelligence? </a:t>
            </a:r>
            <a:endParaRPr lang="en-IN" dirty="0"/>
          </a:p>
        </p:txBody>
      </p:sp>
      <p:sp>
        <p:nvSpPr>
          <p:cNvPr id="4" name="Content Placeholder 3">
            <a:extLst>
              <a:ext uri="{FF2B5EF4-FFF2-40B4-BE49-F238E27FC236}">
                <a16:creationId xmlns:a16="http://schemas.microsoft.com/office/drawing/2014/main" id="{3A44EBCC-ED99-B0B1-CFA6-FBD8D4F5948F}"/>
              </a:ext>
            </a:extLst>
          </p:cNvPr>
          <p:cNvSpPr>
            <a:spLocks noGrp="1"/>
          </p:cNvSpPr>
          <p:nvPr>
            <p:ph idx="1"/>
          </p:nvPr>
        </p:nvSpPr>
        <p:spPr/>
        <p:txBody>
          <a:bodyPr/>
          <a:lstStyle/>
          <a:p>
            <a:r>
              <a:rPr lang="en-US" sz="2000" dirty="0"/>
              <a:t>There is no clear consensus on the definition of AI</a:t>
            </a:r>
          </a:p>
          <a:p>
            <a:r>
              <a:rPr lang="en-US" sz="2000" dirty="0"/>
              <a:t>John McCarthy coined the phrase AI in 1956 </a:t>
            </a:r>
          </a:p>
          <a:p>
            <a:endParaRPr lang="en-US" sz="2000" dirty="0"/>
          </a:p>
          <a:p>
            <a:r>
              <a:rPr lang="en-US" sz="2000" dirty="0"/>
              <a:t>Q. What is artificial intelligence?</a:t>
            </a:r>
          </a:p>
          <a:p>
            <a:pPr lvl="1"/>
            <a:r>
              <a:rPr lang="en-US" sz="1600" dirty="0"/>
              <a:t>It is the science and engineering of making intelligent machines, especially intelligent computer programs. It is related to the similar task of using computers to understand human or other intelligence, but AI does not have to confine itself to methods that are biologically observable.</a:t>
            </a:r>
          </a:p>
          <a:p>
            <a:r>
              <a:rPr lang="en-US" sz="2000" dirty="0"/>
              <a:t>Q. Yes, but what is intelligence?</a:t>
            </a:r>
          </a:p>
          <a:p>
            <a:pPr lvl="1"/>
            <a:r>
              <a:rPr lang="en-US" sz="1600" dirty="0"/>
              <a:t>Intelligence is the computational part of the ability to achieve goals in the world. Varying kinds and degrees of intelligence occur in people, many animals and some machines.</a:t>
            </a:r>
          </a:p>
          <a:p>
            <a:endParaRPr lang="en-IN" sz="2000" dirty="0"/>
          </a:p>
        </p:txBody>
      </p:sp>
    </p:spTree>
    <p:extLst>
      <p:ext uri="{BB962C8B-B14F-4D97-AF65-F5344CB8AC3E}">
        <p14:creationId xmlns:p14="http://schemas.microsoft.com/office/powerpoint/2010/main" val="164881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ADF9-378E-5C0B-9A30-594B485616B4}"/>
              </a:ext>
            </a:extLst>
          </p:cNvPr>
          <p:cNvSpPr>
            <a:spLocks noGrp="1"/>
          </p:cNvSpPr>
          <p:nvPr>
            <p:ph type="title"/>
          </p:nvPr>
        </p:nvSpPr>
        <p:spPr/>
        <p:txBody>
          <a:bodyPr/>
          <a:lstStyle/>
          <a:p>
            <a:r>
              <a:rPr lang="en-US" dirty="0"/>
              <a:t>Other Definition</a:t>
            </a:r>
            <a:endParaRPr lang="en-IN" dirty="0"/>
          </a:p>
        </p:txBody>
      </p:sp>
      <p:graphicFrame>
        <p:nvGraphicFramePr>
          <p:cNvPr id="4" name="Table 4">
            <a:extLst>
              <a:ext uri="{FF2B5EF4-FFF2-40B4-BE49-F238E27FC236}">
                <a16:creationId xmlns:a16="http://schemas.microsoft.com/office/drawing/2014/main" id="{496F8B22-C80D-9EB7-E1C5-65E9AE185C57}"/>
              </a:ext>
            </a:extLst>
          </p:cNvPr>
          <p:cNvGraphicFramePr>
            <a:graphicFrameLocks noGrp="1"/>
          </p:cNvGraphicFramePr>
          <p:nvPr>
            <p:ph idx="1"/>
          </p:nvPr>
        </p:nvGraphicFramePr>
        <p:xfrm>
          <a:off x="304800" y="1123950"/>
          <a:ext cx="8534400" cy="3784600"/>
        </p:xfrm>
        <a:graphic>
          <a:graphicData uri="http://schemas.openxmlformats.org/drawingml/2006/table">
            <a:tbl>
              <a:tblPr firstRow="1" bandRow="1">
                <a:tableStyleId>{8A107856-5554-42FB-B03E-39F5DBC370BA}</a:tableStyleId>
              </a:tblPr>
              <a:tblGrid>
                <a:gridCol w="6019800">
                  <a:extLst>
                    <a:ext uri="{9D8B030D-6E8A-4147-A177-3AD203B41FA5}">
                      <a16:colId xmlns:a16="http://schemas.microsoft.com/office/drawing/2014/main" val="1949024571"/>
                    </a:ext>
                  </a:extLst>
                </a:gridCol>
                <a:gridCol w="1676400">
                  <a:extLst>
                    <a:ext uri="{9D8B030D-6E8A-4147-A177-3AD203B41FA5}">
                      <a16:colId xmlns:a16="http://schemas.microsoft.com/office/drawing/2014/main" val="2889197328"/>
                    </a:ext>
                  </a:extLst>
                </a:gridCol>
                <a:gridCol w="838200">
                  <a:extLst>
                    <a:ext uri="{9D8B030D-6E8A-4147-A177-3AD203B41FA5}">
                      <a16:colId xmlns:a16="http://schemas.microsoft.com/office/drawing/2014/main" val="3311876870"/>
                    </a:ext>
                  </a:extLst>
                </a:gridCol>
              </a:tblGrid>
              <a:tr h="370840">
                <a:tc>
                  <a:txBody>
                    <a:bodyPr/>
                    <a:lstStyle/>
                    <a:p>
                      <a:r>
                        <a:rPr lang="en-US" sz="1800" kern="1200" dirty="0">
                          <a:solidFill>
                            <a:schemeClr val="dk1"/>
                          </a:solidFill>
                          <a:latin typeface="+mn-lt"/>
                          <a:ea typeface="+mn-ea"/>
                          <a:cs typeface="+mn-cs"/>
                        </a:rPr>
                        <a:t>Definition </a:t>
                      </a:r>
                      <a:endParaRPr lang="en-IN" sz="1800" kern="1200" dirty="0">
                        <a:solidFill>
                          <a:schemeClr val="dk1"/>
                        </a:solidFill>
                        <a:latin typeface="+mn-lt"/>
                        <a:ea typeface="+mn-ea"/>
                        <a:cs typeface="+mn-cs"/>
                      </a:endParaRPr>
                    </a:p>
                  </a:txBody>
                  <a:tcPr/>
                </a:tc>
                <a:tc>
                  <a:txBody>
                    <a:bodyPr/>
                    <a:lstStyle/>
                    <a:p>
                      <a:r>
                        <a:rPr lang="en-US" sz="1800" dirty="0"/>
                        <a:t>Researcher </a:t>
                      </a:r>
                      <a:endParaRPr lang="en-IN" sz="1800" dirty="0"/>
                    </a:p>
                  </a:txBody>
                  <a:tcPr/>
                </a:tc>
                <a:tc>
                  <a:txBody>
                    <a:bodyPr/>
                    <a:lstStyle/>
                    <a:p>
                      <a:r>
                        <a:rPr lang="en-US" sz="1800" dirty="0"/>
                        <a:t>Year</a:t>
                      </a:r>
                      <a:endParaRPr lang="en-IN" sz="1800" dirty="0"/>
                    </a:p>
                  </a:txBody>
                  <a:tcPr/>
                </a:tc>
                <a:extLst>
                  <a:ext uri="{0D108BD9-81ED-4DB2-BD59-A6C34878D82A}">
                    <a16:rowId xmlns:a16="http://schemas.microsoft.com/office/drawing/2014/main" val="328134834"/>
                  </a:ext>
                </a:extLst>
              </a:tr>
              <a:tr h="37084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Calibri" pitchFamily="34" charset="0"/>
                          <a:ea typeface="+mn-ea"/>
                          <a:cs typeface="+mn-cs"/>
                        </a:rPr>
                        <a:t>Automation of activities that we associate with human thinking, activities such as decision making, problem solving, learning. </a:t>
                      </a:r>
                      <a:endParaRPr lang="en-IN" sz="2000" dirty="0">
                        <a:solidFill>
                          <a:schemeClr val="tx1"/>
                        </a:solidFill>
                        <a:latin typeface="Calibri" pitchFamily="34" charset="0"/>
                        <a:ea typeface="+mn-ea"/>
                        <a:cs typeface="+mn-cs"/>
                      </a:endParaRPr>
                    </a:p>
                  </a:txBody>
                  <a:tcPr/>
                </a:tc>
                <a:tc>
                  <a:txBody>
                    <a:bodyPr/>
                    <a:lstStyle/>
                    <a:p>
                      <a:r>
                        <a:rPr lang="en-US" sz="2000" dirty="0">
                          <a:solidFill>
                            <a:schemeClr val="tx1"/>
                          </a:solidFill>
                          <a:latin typeface="Calibri" pitchFamily="34" charset="0"/>
                          <a:ea typeface="+mn-ea"/>
                          <a:cs typeface="+mn-cs"/>
                        </a:rPr>
                        <a:t>Bellman</a:t>
                      </a:r>
                      <a:endParaRPr lang="en-IN" sz="2000" dirty="0">
                        <a:solidFill>
                          <a:schemeClr val="tx1"/>
                        </a:solidFill>
                        <a:latin typeface="Calibri" pitchFamily="34" charset="0"/>
                        <a:ea typeface="+mn-ea"/>
                        <a:cs typeface="+mn-cs"/>
                      </a:endParaRPr>
                    </a:p>
                  </a:txBody>
                  <a:tcPr/>
                </a:tc>
                <a:tc>
                  <a:txBody>
                    <a:bodyPr/>
                    <a:lstStyle/>
                    <a:p>
                      <a:r>
                        <a:rPr lang="en-US" sz="2000" dirty="0">
                          <a:solidFill>
                            <a:schemeClr val="tx1"/>
                          </a:solidFill>
                          <a:latin typeface="Calibri" pitchFamily="34" charset="0"/>
                          <a:ea typeface="+mn-ea"/>
                          <a:cs typeface="+mn-cs"/>
                        </a:rPr>
                        <a:t>1978</a:t>
                      </a:r>
                      <a:endParaRPr lang="en-IN" sz="2000" dirty="0">
                        <a:solidFill>
                          <a:schemeClr val="tx1"/>
                        </a:solidFill>
                        <a:latin typeface="Calibri" pitchFamily="34" charset="0"/>
                        <a:ea typeface="+mn-ea"/>
                        <a:cs typeface="+mn-cs"/>
                      </a:endParaRPr>
                    </a:p>
                  </a:txBody>
                  <a:tcPr/>
                </a:tc>
                <a:extLst>
                  <a:ext uri="{0D108BD9-81ED-4DB2-BD59-A6C34878D82A}">
                    <a16:rowId xmlns:a16="http://schemas.microsoft.com/office/drawing/2014/main" val="3740195478"/>
                  </a:ext>
                </a:extLst>
              </a:tr>
              <a:tr h="370840">
                <a:tc>
                  <a:txBody>
                    <a:bodyPr/>
                    <a:lstStyle/>
                    <a:p>
                      <a:r>
                        <a:rPr lang="en-US" sz="2000" dirty="0">
                          <a:solidFill>
                            <a:schemeClr val="tx1"/>
                          </a:solidFill>
                          <a:latin typeface="Calibri" pitchFamily="34" charset="0"/>
                          <a:ea typeface="+mn-ea"/>
                          <a:cs typeface="+mn-cs"/>
                        </a:rPr>
                        <a:t>The study of mental faculties through the use of computational models</a:t>
                      </a:r>
                      <a:endParaRPr lang="en-IN" sz="2000" dirty="0">
                        <a:solidFill>
                          <a:schemeClr val="tx1"/>
                        </a:solidFill>
                        <a:latin typeface="Calibri" pitchFamily="34" charset="0"/>
                        <a:ea typeface="+mn-ea"/>
                        <a:cs typeface="+mn-cs"/>
                      </a:endParaRPr>
                    </a:p>
                  </a:txBody>
                  <a:tcPr/>
                </a:tc>
                <a:tc>
                  <a:txBody>
                    <a:bodyPr/>
                    <a:lstStyle/>
                    <a:p>
                      <a:r>
                        <a:rPr lang="en-US" sz="2000" dirty="0" err="1">
                          <a:solidFill>
                            <a:schemeClr val="tx1"/>
                          </a:solidFill>
                          <a:latin typeface="Calibri" pitchFamily="34" charset="0"/>
                          <a:ea typeface="+mn-ea"/>
                          <a:cs typeface="+mn-cs"/>
                        </a:rPr>
                        <a:t>Charniak</a:t>
                      </a:r>
                      <a:r>
                        <a:rPr lang="en-US" sz="2000" dirty="0">
                          <a:solidFill>
                            <a:schemeClr val="tx1"/>
                          </a:solidFill>
                          <a:latin typeface="Calibri" pitchFamily="34" charset="0"/>
                          <a:ea typeface="+mn-ea"/>
                          <a:cs typeface="+mn-cs"/>
                        </a:rPr>
                        <a:t> &amp; </a:t>
                      </a:r>
                      <a:r>
                        <a:rPr lang="en-US" sz="2000" dirty="0" err="1">
                          <a:solidFill>
                            <a:schemeClr val="tx1"/>
                          </a:solidFill>
                          <a:latin typeface="Calibri" pitchFamily="34" charset="0"/>
                          <a:ea typeface="+mn-ea"/>
                          <a:cs typeface="+mn-cs"/>
                        </a:rPr>
                        <a:t>McDertmott</a:t>
                      </a:r>
                      <a:endParaRPr lang="en-IN" sz="2000" dirty="0">
                        <a:solidFill>
                          <a:schemeClr val="tx1"/>
                        </a:solidFill>
                        <a:latin typeface="Calibri" pitchFamily="34" charset="0"/>
                        <a:ea typeface="+mn-ea"/>
                        <a:cs typeface="+mn-cs"/>
                      </a:endParaRPr>
                    </a:p>
                  </a:txBody>
                  <a:tcPr/>
                </a:tc>
                <a:tc>
                  <a:txBody>
                    <a:bodyPr/>
                    <a:lstStyle/>
                    <a:p>
                      <a:r>
                        <a:rPr lang="en-US" sz="2000" dirty="0">
                          <a:solidFill>
                            <a:schemeClr val="tx1"/>
                          </a:solidFill>
                          <a:latin typeface="Calibri" pitchFamily="34" charset="0"/>
                          <a:ea typeface="+mn-ea"/>
                          <a:cs typeface="+mn-cs"/>
                        </a:rPr>
                        <a:t>1985</a:t>
                      </a:r>
                      <a:endParaRPr lang="en-IN" sz="2000" dirty="0">
                        <a:solidFill>
                          <a:schemeClr val="tx1"/>
                        </a:solidFill>
                        <a:latin typeface="Calibri" pitchFamily="34" charset="0"/>
                        <a:ea typeface="+mn-ea"/>
                        <a:cs typeface="+mn-cs"/>
                      </a:endParaRPr>
                    </a:p>
                  </a:txBody>
                  <a:tcPr/>
                </a:tc>
                <a:extLst>
                  <a:ext uri="{0D108BD9-81ED-4DB2-BD59-A6C34878D82A}">
                    <a16:rowId xmlns:a16="http://schemas.microsoft.com/office/drawing/2014/main" val="3615116899"/>
                  </a:ext>
                </a:extLst>
              </a:tr>
              <a:tr h="370840">
                <a:tc>
                  <a:txBody>
                    <a:bodyPr/>
                    <a:lstStyle/>
                    <a:p>
                      <a:r>
                        <a:rPr lang="en-US" sz="2000" dirty="0">
                          <a:solidFill>
                            <a:schemeClr val="tx1"/>
                          </a:solidFill>
                          <a:latin typeface="Calibri" pitchFamily="34" charset="0"/>
                          <a:ea typeface="+mn-ea"/>
                          <a:cs typeface="+mn-cs"/>
                        </a:rPr>
                        <a:t>Artificial Intelligence is the study of  how to make computer do things which, at the moment, people do better</a:t>
                      </a:r>
                      <a:endParaRPr lang="en-IN" sz="2000" dirty="0">
                        <a:solidFill>
                          <a:schemeClr val="tx1"/>
                        </a:solidFill>
                        <a:latin typeface="Calibri" pitchFamily="34" charset="0"/>
                        <a:ea typeface="+mn-ea"/>
                        <a:cs typeface="+mn-cs"/>
                      </a:endParaRPr>
                    </a:p>
                  </a:txBody>
                  <a:tcPr/>
                </a:tc>
                <a:tc>
                  <a:txBody>
                    <a:bodyPr/>
                    <a:lstStyle/>
                    <a:p>
                      <a:r>
                        <a:rPr lang="en-US" sz="2000" dirty="0">
                          <a:solidFill>
                            <a:schemeClr val="tx1"/>
                          </a:solidFill>
                          <a:latin typeface="Calibri" pitchFamily="34" charset="0"/>
                          <a:ea typeface="+mn-ea"/>
                          <a:cs typeface="+mn-cs"/>
                        </a:rPr>
                        <a:t>Rich &amp; Knight</a:t>
                      </a:r>
                      <a:endParaRPr lang="en-IN" sz="2000" dirty="0">
                        <a:solidFill>
                          <a:schemeClr val="tx1"/>
                        </a:solidFill>
                        <a:latin typeface="Calibri" pitchFamily="34" charset="0"/>
                        <a:ea typeface="+mn-ea"/>
                        <a:cs typeface="+mn-cs"/>
                      </a:endParaRPr>
                    </a:p>
                  </a:txBody>
                  <a:tcPr/>
                </a:tc>
                <a:tc>
                  <a:txBody>
                    <a:bodyPr/>
                    <a:lstStyle/>
                    <a:p>
                      <a:r>
                        <a:rPr lang="en-US" sz="2000" dirty="0">
                          <a:solidFill>
                            <a:schemeClr val="tx1"/>
                          </a:solidFill>
                          <a:latin typeface="Calibri" pitchFamily="34" charset="0"/>
                          <a:ea typeface="+mn-ea"/>
                          <a:cs typeface="+mn-cs"/>
                        </a:rPr>
                        <a:t>1991</a:t>
                      </a:r>
                      <a:endParaRPr lang="en-IN" sz="2000" dirty="0">
                        <a:solidFill>
                          <a:schemeClr val="tx1"/>
                        </a:solidFill>
                        <a:latin typeface="Calibri" pitchFamily="34" charset="0"/>
                        <a:ea typeface="+mn-ea"/>
                        <a:cs typeface="+mn-cs"/>
                      </a:endParaRPr>
                    </a:p>
                  </a:txBody>
                  <a:tcPr/>
                </a:tc>
                <a:extLst>
                  <a:ext uri="{0D108BD9-81ED-4DB2-BD59-A6C34878D82A}">
                    <a16:rowId xmlns:a16="http://schemas.microsoft.com/office/drawing/2014/main" val="33042078"/>
                  </a:ext>
                </a:extLst>
              </a:tr>
              <a:tr h="370840">
                <a:tc>
                  <a:txBody>
                    <a:bodyPr/>
                    <a:lstStyle/>
                    <a:p>
                      <a:r>
                        <a:rPr lang="en-US" sz="2000" dirty="0">
                          <a:solidFill>
                            <a:schemeClr val="tx1"/>
                          </a:solidFill>
                          <a:latin typeface="Calibri" pitchFamily="34" charset="0"/>
                          <a:ea typeface="+mn-ea"/>
                          <a:cs typeface="+mn-cs"/>
                        </a:rPr>
                        <a:t>The branch of computer science that is concerned with the automation of intelligent behavior</a:t>
                      </a:r>
                      <a:endParaRPr lang="en-IN" sz="2000" dirty="0">
                        <a:solidFill>
                          <a:schemeClr val="tx1"/>
                        </a:solidFill>
                        <a:latin typeface="Calibri" pitchFamily="34" charset="0"/>
                        <a:ea typeface="+mn-ea"/>
                        <a:cs typeface="+mn-cs"/>
                      </a:endParaRPr>
                    </a:p>
                  </a:txBody>
                  <a:tcPr/>
                </a:tc>
                <a:tc>
                  <a:txBody>
                    <a:bodyPr/>
                    <a:lstStyle/>
                    <a:p>
                      <a:r>
                        <a:rPr lang="en-US" sz="2000" dirty="0">
                          <a:solidFill>
                            <a:schemeClr val="tx1"/>
                          </a:solidFill>
                          <a:latin typeface="Calibri" pitchFamily="34" charset="0"/>
                          <a:ea typeface="+mn-ea"/>
                          <a:cs typeface="+mn-cs"/>
                        </a:rPr>
                        <a:t>Luger &amp; Stubblefield</a:t>
                      </a:r>
                      <a:endParaRPr lang="en-IN" sz="2000" dirty="0">
                        <a:solidFill>
                          <a:schemeClr val="tx1"/>
                        </a:solidFill>
                        <a:latin typeface="Calibri" pitchFamily="34" charset="0"/>
                        <a:ea typeface="+mn-ea"/>
                        <a:cs typeface="+mn-cs"/>
                      </a:endParaRPr>
                    </a:p>
                  </a:txBody>
                  <a:tcPr/>
                </a:tc>
                <a:tc>
                  <a:txBody>
                    <a:bodyPr/>
                    <a:lstStyle/>
                    <a:p>
                      <a:r>
                        <a:rPr lang="en-US" sz="2000" dirty="0">
                          <a:solidFill>
                            <a:schemeClr val="tx1"/>
                          </a:solidFill>
                          <a:latin typeface="Calibri" pitchFamily="34" charset="0"/>
                          <a:ea typeface="+mn-ea"/>
                          <a:cs typeface="+mn-cs"/>
                        </a:rPr>
                        <a:t>1993</a:t>
                      </a:r>
                      <a:endParaRPr lang="en-IN" sz="2000" dirty="0">
                        <a:solidFill>
                          <a:schemeClr val="tx1"/>
                        </a:solidFill>
                        <a:latin typeface="Calibri" pitchFamily="34" charset="0"/>
                        <a:ea typeface="+mn-ea"/>
                        <a:cs typeface="+mn-cs"/>
                      </a:endParaRPr>
                    </a:p>
                  </a:txBody>
                  <a:tcPr/>
                </a:tc>
                <a:extLst>
                  <a:ext uri="{0D108BD9-81ED-4DB2-BD59-A6C34878D82A}">
                    <a16:rowId xmlns:a16="http://schemas.microsoft.com/office/drawing/2014/main" val="4211104211"/>
                  </a:ext>
                </a:extLst>
              </a:tr>
            </a:tbl>
          </a:graphicData>
        </a:graphic>
      </p:graphicFrame>
    </p:spTree>
    <p:extLst>
      <p:ext uri="{BB962C8B-B14F-4D97-AF65-F5344CB8AC3E}">
        <p14:creationId xmlns:p14="http://schemas.microsoft.com/office/powerpoint/2010/main" val="1296052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AI</a:t>
            </a:r>
          </a:p>
        </p:txBody>
      </p:sp>
      <p:graphicFrame>
        <p:nvGraphicFramePr>
          <p:cNvPr id="4" name="Content Placeholder 3"/>
          <p:cNvGraphicFramePr>
            <a:graphicFrameLocks noGrp="1"/>
          </p:cNvGraphicFramePr>
          <p:nvPr>
            <p:ph idx="1"/>
          </p:nvPr>
        </p:nvGraphicFramePr>
        <p:xfrm>
          <a:off x="457200" y="1200150"/>
          <a:ext cx="7391400" cy="3456202"/>
        </p:xfrm>
        <a:graphic>
          <a:graphicData uri="http://schemas.openxmlformats.org/drawingml/2006/table">
            <a:tbl>
              <a:tblPr firstRow="1" bandRow="1">
                <a:tableStyleId>{5940675A-B579-460E-94D1-54222C63F5DA}</a:tableStyleId>
              </a:tblPr>
              <a:tblGrid>
                <a:gridCol w="1737172">
                  <a:extLst>
                    <a:ext uri="{9D8B030D-6E8A-4147-A177-3AD203B41FA5}">
                      <a16:colId xmlns:a16="http://schemas.microsoft.com/office/drawing/2014/main" val="1801746420"/>
                    </a:ext>
                  </a:extLst>
                </a:gridCol>
                <a:gridCol w="2958426">
                  <a:extLst>
                    <a:ext uri="{9D8B030D-6E8A-4147-A177-3AD203B41FA5}">
                      <a16:colId xmlns:a16="http://schemas.microsoft.com/office/drawing/2014/main" val="885299504"/>
                    </a:ext>
                  </a:extLst>
                </a:gridCol>
                <a:gridCol w="2695802">
                  <a:extLst>
                    <a:ext uri="{9D8B030D-6E8A-4147-A177-3AD203B41FA5}">
                      <a16:colId xmlns:a16="http://schemas.microsoft.com/office/drawing/2014/main" val="1510368226"/>
                    </a:ext>
                  </a:extLst>
                </a:gridCol>
              </a:tblGrid>
              <a:tr h="392962">
                <a:tc>
                  <a:txBody>
                    <a:bodyPr/>
                    <a:lstStyle/>
                    <a:p>
                      <a:endParaRPr lang="en-US" sz="16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600" b="1" dirty="0"/>
                        <a:t>Human-like vs. Rational</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22444628"/>
                  </a:ext>
                </a:extLst>
              </a:tr>
              <a:tr h="1518019">
                <a:tc rowSpan="2">
                  <a:txBody>
                    <a:bodyPr/>
                    <a:lstStyle/>
                    <a:p>
                      <a:pPr algn="ctr"/>
                      <a:r>
                        <a:rPr lang="en-US" sz="1600" b="1" dirty="0"/>
                        <a:t>Thought </a:t>
                      </a:r>
                    </a:p>
                    <a:p>
                      <a:pPr algn="ctr"/>
                      <a:r>
                        <a:rPr lang="en-US" sz="1600" b="1" dirty="0"/>
                        <a:t>vs. </a:t>
                      </a:r>
                    </a:p>
                    <a:p>
                      <a:pPr algn="ctr"/>
                      <a:r>
                        <a:rPr lang="en-US" sz="1600" b="1" dirty="0"/>
                        <a:t>Behavior</a:t>
                      </a:r>
                    </a:p>
                    <a:p>
                      <a:endParaRPr lang="en-US" sz="1600" dirty="0"/>
                    </a:p>
                  </a:txBody>
                  <a:tcPr marL="68580" marR="68580" marT="34290" marB="3429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Automation of activities that we associate with human thinking, activities such as decision making, problem solving, learning…” (Bellman 1978)</a:t>
                      </a:r>
                    </a:p>
                    <a:p>
                      <a:endParaRPr lang="en-US" sz="16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“The study of mental faculties through the use of computational models” (</a:t>
                      </a:r>
                      <a:r>
                        <a:rPr lang="en-US" sz="1600" dirty="0" err="1"/>
                        <a:t>Charniak</a:t>
                      </a:r>
                      <a:r>
                        <a:rPr lang="en-US" sz="1600" dirty="0"/>
                        <a:t> &amp; </a:t>
                      </a:r>
                      <a:r>
                        <a:rPr lang="en-US" sz="1600" dirty="0" err="1"/>
                        <a:t>McDertmott</a:t>
                      </a:r>
                      <a:r>
                        <a:rPr lang="en-US" sz="1600" dirty="0"/>
                        <a:t> 1985)</a:t>
                      </a:r>
                    </a:p>
                    <a:p>
                      <a:endParaRPr lang="en-US" sz="16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676601"/>
                  </a:ext>
                </a:extLst>
              </a:tr>
              <a:tr h="1518019">
                <a:tc v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Artificial Intelligence is the study of  how to make computer do things which, at the moment, people do better. (Rich &amp; Knight 1991)</a:t>
                      </a:r>
                    </a:p>
                    <a:p>
                      <a:endParaRPr lang="en-US" sz="16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“The branch of computer science that is concerned with the automation of intelligent behavior” (Luger &amp; Stubblefield 1993)</a:t>
                      </a:r>
                    </a:p>
                    <a:p>
                      <a:endParaRPr lang="en-US" sz="16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860219"/>
                  </a:ext>
                </a:extLst>
              </a:tr>
            </a:tbl>
          </a:graphicData>
        </a:graphic>
      </p:graphicFrame>
    </p:spTree>
    <p:extLst>
      <p:ext uri="{BB962C8B-B14F-4D97-AF65-F5344CB8AC3E}">
        <p14:creationId xmlns:p14="http://schemas.microsoft.com/office/powerpoint/2010/main" val="3075063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AI</a:t>
            </a:r>
          </a:p>
        </p:txBody>
      </p:sp>
      <p:graphicFrame>
        <p:nvGraphicFramePr>
          <p:cNvPr id="4" name="Content Placeholder 3"/>
          <p:cNvGraphicFramePr>
            <a:graphicFrameLocks noGrp="1"/>
          </p:cNvGraphicFramePr>
          <p:nvPr>
            <p:ph idx="1"/>
          </p:nvPr>
        </p:nvGraphicFramePr>
        <p:xfrm>
          <a:off x="5166" y="1352550"/>
          <a:ext cx="8991600" cy="2472267"/>
        </p:xfrm>
        <a:graphic>
          <a:graphicData uri="http://schemas.openxmlformats.org/drawingml/2006/table">
            <a:tbl>
              <a:tblPr firstRow="1" bandRow="1">
                <a:tableStyleId>{5940675A-B579-460E-94D1-54222C63F5DA}</a:tableStyleId>
              </a:tblPr>
              <a:tblGrid>
                <a:gridCol w="1511862">
                  <a:extLst>
                    <a:ext uri="{9D8B030D-6E8A-4147-A177-3AD203B41FA5}">
                      <a16:colId xmlns:a16="http://schemas.microsoft.com/office/drawing/2014/main" val="1801746420"/>
                    </a:ext>
                  </a:extLst>
                </a:gridCol>
                <a:gridCol w="3745938">
                  <a:extLst>
                    <a:ext uri="{9D8B030D-6E8A-4147-A177-3AD203B41FA5}">
                      <a16:colId xmlns:a16="http://schemas.microsoft.com/office/drawing/2014/main" val="885299504"/>
                    </a:ext>
                  </a:extLst>
                </a:gridCol>
                <a:gridCol w="3733800">
                  <a:extLst>
                    <a:ext uri="{9D8B030D-6E8A-4147-A177-3AD203B41FA5}">
                      <a16:colId xmlns:a16="http://schemas.microsoft.com/office/drawing/2014/main" val="1510368226"/>
                    </a:ext>
                  </a:extLst>
                </a:gridCol>
              </a:tblGrid>
              <a:tr h="347133">
                <a:tc>
                  <a:txBody>
                    <a:bodyPr/>
                    <a:lstStyle/>
                    <a:p>
                      <a:endParaRPr lang="en-US" sz="16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600" b="1" dirty="0"/>
                        <a:t>Human-like vs. Rational</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22444628"/>
                  </a:ext>
                </a:extLst>
              </a:tr>
              <a:tr h="1100667">
                <a:tc rowSpan="2">
                  <a:txBody>
                    <a:bodyPr/>
                    <a:lstStyle/>
                    <a:p>
                      <a:pPr algn="ctr"/>
                      <a:r>
                        <a:rPr lang="en-US" sz="1600" b="1" dirty="0"/>
                        <a:t>Thought </a:t>
                      </a:r>
                    </a:p>
                    <a:p>
                      <a:pPr algn="ctr"/>
                      <a:r>
                        <a:rPr lang="en-US" sz="1600" b="1" dirty="0"/>
                        <a:t>vs. </a:t>
                      </a:r>
                    </a:p>
                    <a:p>
                      <a:pPr algn="ctr"/>
                      <a:r>
                        <a:rPr lang="en-US" sz="1600" b="1" dirty="0"/>
                        <a:t>Behavior</a:t>
                      </a:r>
                    </a:p>
                    <a:p>
                      <a:endParaRPr lang="en-US" sz="1600" dirty="0"/>
                    </a:p>
                  </a:txBody>
                  <a:tcPr marL="68580" marR="68580" marT="34290" marB="3429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Systems that </a:t>
                      </a:r>
                      <a:r>
                        <a:rPr lang="en-US" sz="2400" b="0" dirty="0">
                          <a:solidFill>
                            <a:srgbClr val="002060"/>
                          </a:solidFill>
                        </a:rPr>
                        <a:t>think like humans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Systems that </a:t>
                      </a:r>
                      <a:r>
                        <a:rPr lang="en-US" sz="2400" b="0" dirty="0">
                          <a:solidFill>
                            <a:srgbClr val="002060"/>
                          </a:solidFill>
                        </a:rPr>
                        <a:t>think rationally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676601"/>
                  </a:ext>
                </a:extLst>
              </a:tr>
              <a:tr h="1024467">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Systems that </a:t>
                      </a:r>
                      <a:r>
                        <a:rPr lang="en-US" sz="2400" b="0" dirty="0">
                          <a:solidFill>
                            <a:srgbClr val="002060"/>
                          </a:solidFill>
                        </a:rPr>
                        <a:t>act like humans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Systems that </a:t>
                      </a:r>
                      <a:r>
                        <a:rPr lang="en-US" sz="2400" b="0" dirty="0">
                          <a:solidFill>
                            <a:srgbClr val="002060"/>
                          </a:solidFill>
                        </a:rPr>
                        <a:t>act rationally</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860219"/>
                  </a:ext>
                </a:extLst>
              </a:tr>
            </a:tbl>
          </a:graphicData>
        </a:graphic>
      </p:graphicFrame>
    </p:spTree>
    <p:extLst>
      <p:ext uri="{BB962C8B-B14F-4D97-AF65-F5344CB8AC3E}">
        <p14:creationId xmlns:p14="http://schemas.microsoft.com/office/powerpoint/2010/main" val="3456460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AI</a:t>
            </a:r>
          </a:p>
        </p:txBody>
      </p:sp>
      <p:graphicFrame>
        <p:nvGraphicFramePr>
          <p:cNvPr id="4" name="Content Placeholder 3"/>
          <p:cNvGraphicFramePr>
            <a:graphicFrameLocks noGrp="1"/>
          </p:cNvGraphicFramePr>
          <p:nvPr>
            <p:ph idx="1"/>
          </p:nvPr>
        </p:nvGraphicFramePr>
        <p:xfrm>
          <a:off x="5166" y="1352550"/>
          <a:ext cx="8991600" cy="2472267"/>
        </p:xfrm>
        <a:graphic>
          <a:graphicData uri="http://schemas.openxmlformats.org/drawingml/2006/table">
            <a:tbl>
              <a:tblPr firstRow="1" bandRow="1">
                <a:tableStyleId>{5940675A-B579-460E-94D1-54222C63F5DA}</a:tableStyleId>
              </a:tblPr>
              <a:tblGrid>
                <a:gridCol w="1511862">
                  <a:extLst>
                    <a:ext uri="{9D8B030D-6E8A-4147-A177-3AD203B41FA5}">
                      <a16:colId xmlns:a16="http://schemas.microsoft.com/office/drawing/2014/main" val="1801746420"/>
                    </a:ext>
                  </a:extLst>
                </a:gridCol>
                <a:gridCol w="3745938">
                  <a:extLst>
                    <a:ext uri="{9D8B030D-6E8A-4147-A177-3AD203B41FA5}">
                      <a16:colId xmlns:a16="http://schemas.microsoft.com/office/drawing/2014/main" val="885299504"/>
                    </a:ext>
                  </a:extLst>
                </a:gridCol>
                <a:gridCol w="3733800">
                  <a:extLst>
                    <a:ext uri="{9D8B030D-6E8A-4147-A177-3AD203B41FA5}">
                      <a16:colId xmlns:a16="http://schemas.microsoft.com/office/drawing/2014/main" val="1510368226"/>
                    </a:ext>
                  </a:extLst>
                </a:gridCol>
              </a:tblGrid>
              <a:tr h="347133">
                <a:tc>
                  <a:txBody>
                    <a:bodyPr/>
                    <a:lstStyle/>
                    <a:p>
                      <a:endParaRPr lang="en-US" sz="16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600" b="1" dirty="0"/>
                        <a:t>Human-like vs. Rational</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22444628"/>
                  </a:ext>
                </a:extLst>
              </a:tr>
              <a:tr h="1100667">
                <a:tc rowSpan="2">
                  <a:txBody>
                    <a:bodyPr/>
                    <a:lstStyle/>
                    <a:p>
                      <a:pPr algn="ctr"/>
                      <a:r>
                        <a:rPr lang="en-US" sz="1600" b="1" dirty="0"/>
                        <a:t>Thought </a:t>
                      </a:r>
                    </a:p>
                    <a:p>
                      <a:pPr algn="ctr"/>
                      <a:r>
                        <a:rPr lang="en-US" sz="1600" b="1" dirty="0"/>
                        <a:t>vs. </a:t>
                      </a:r>
                    </a:p>
                    <a:p>
                      <a:pPr algn="ctr"/>
                      <a:r>
                        <a:rPr lang="en-US" sz="1600" b="1" dirty="0"/>
                        <a:t>Behavior</a:t>
                      </a:r>
                    </a:p>
                    <a:p>
                      <a:endParaRPr lang="en-US" sz="1600" dirty="0"/>
                    </a:p>
                  </a:txBody>
                  <a:tcPr marL="68580" marR="68580" marT="34290" marB="3429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Systems that </a:t>
                      </a:r>
                      <a:r>
                        <a:rPr lang="en-US" sz="2400" b="0" dirty="0">
                          <a:solidFill>
                            <a:srgbClr val="002060"/>
                          </a:solidFill>
                        </a:rPr>
                        <a:t>think like humans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C00000"/>
                          </a:solidFill>
                        </a:rPr>
                        <a:t>(Model human cognition)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Systems that </a:t>
                      </a:r>
                      <a:r>
                        <a:rPr lang="en-US" sz="2400" b="0" dirty="0">
                          <a:solidFill>
                            <a:srgbClr val="002060"/>
                          </a:solidFill>
                        </a:rPr>
                        <a:t>think rationally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rgbClr val="C00000"/>
                          </a:solidFill>
                        </a:rPr>
                        <a:t>(Formalized inference process)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676601"/>
                  </a:ext>
                </a:extLst>
              </a:tr>
              <a:tr h="1024467">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Systems that </a:t>
                      </a:r>
                      <a:r>
                        <a:rPr lang="en-US" sz="2400" b="0" dirty="0">
                          <a:solidFill>
                            <a:srgbClr val="002060"/>
                          </a:solidFill>
                        </a:rPr>
                        <a:t>act like humans</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mn-lt"/>
                          <a:ea typeface="+mn-ea"/>
                          <a:cs typeface="+mn-cs"/>
                        </a:rPr>
                        <a:t>(Exhibits the human behavior)</a:t>
                      </a:r>
                      <a:endParaRPr lang="en-US" sz="2000" b="0" dirty="0">
                        <a:solidFill>
                          <a:srgbClr val="C0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Systems that </a:t>
                      </a:r>
                      <a:r>
                        <a:rPr lang="en-US" sz="2400" b="0" dirty="0">
                          <a:solidFill>
                            <a:srgbClr val="002060"/>
                          </a:solidFill>
                        </a:rPr>
                        <a:t>act rationally</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rgbClr val="C00000"/>
                          </a:solidFill>
                        </a:rPr>
                        <a:t>(Doing the right thinks)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860219"/>
                  </a:ext>
                </a:extLst>
              </a:tr>
            </a:tbl>
          </a:graphicData>
        </a:graphic>
      </p:graphicFrame>
    </p:spTree>
    <p:extLst>
      <p:ext uri="{BB962C8B-B14F-4D97-AF65-F5344CB8AC3E}">
        <p14:creationId xmlns:p14="http://schemas.microsoft.com/office/powerpoint/2010/main" val="270983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Dates</a:t>
            </a:r>
          </a:p>
        </p:txBody>
      </p:sp>
      <p:sp>
        <p:nvSpPr>
          <p:cNvPr id="3" name="Content Placeholder 2"/>
          <p:cNvSpPr>
            <a:spLocks noGrp="1"/>
          </p:cNvSpPr>
          <p:nvPr>
            <p:ph idx="1"/>
          </p:nvPr>
        </p:nvSpPr>
        <p:spPr>
          <a:xfrm>
            <a:off x="1143000" y="1200150"/>
            <a:ext cx="7772400" cy="3318273"/>
          </a:xfrm>
        </p:spPr>
        <p:txBody>
          <a:bodyPr/>
          <a:lstStyle/>
          <a:p>
            <a:r>
              <a:rPr lang="en-US" dirty="0"/>
              <a:t>Midterm: No</a:t>
            </a:r>
          </a:p>
          <a:p>
            <a:endParaRPr lang="en-US" dirty="0"/>
          </a:p>
          <a:p>
            <a:r>
              <a:rPr lang="en-US" dirty="0"/>
              <a:t>Final: Second week of August (probably) </a:t>
            </a:r>
          </a:p>
          <a:p>
            <a:endParaRPr lang="en-US" dirty="0"/>
          </a:p>
        </p:txBody>
      </p:sp>
    </p:spTree>
    <p:extLst>
      <p:ext uri="{BB962C8B-B14F-4D97-AF65-F5344CB8AC3E}">
        <p14:creationId xmlns:p14="http://schemas.microsoft.com/office/powerpoint/2010/main" val="2437073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0" y="-19080"/>
            <a:ext cx="9143640" cy="856800"/>
          </a:xfrm>
          <a:prstGeom prst="rect">
            <a:avLst/>
          </a:prstGeom>
          <a:noFill/>
          <a:ln w="9360">
            <a:noFill/>
          </a:ln>
        </p:spPr>
        <p:txBody>
          <a:bodyPr lIns="68400" tIns="34200" rIns="68400" bIns="34200" anchor="ctr"/>
          <a:lstStyle/>
          <a:p>
            <a:pPr algn="ctr" eaLnBrk="0" hangingPunct="0">
              <a:lnSpc>
                <a:spcPct val="100000"/>
              </a:lnSpc>
            </a:pPr>
            <a:r>
              <a:rPr lang="en-US" sz="3300" dirty="0">
                <a:solidFill>
                  <a:schemeClr val="tx2"/>
                </a:solidFill>
                <a:latin typeface="Calibri" pitchFamily="34" charset="0"/>
                <a:ea typeface="+mj-ea"/>
                <a:cs typeface="+mj-cs"/>
              </a:rPr>
              <a:t>Artificial Intelligence</a:t>
            </a:r>
          </a:p>
        </p:txBody>
      </p:sp>
      <p:sp>
        <p:nvSpPr>
          <p:cNvPr id="239" name="CustomShape 2"/>
          <p:cNvSpPr/>
          <p:nvPr/>
        </p:nvSpPr>
        <p:spPr>
          <a:xfrm>
            <a:off x="2152800" y="1047600"/>
            <a:ext cx="5543280" cy="799560"/>
          </a:xfrm>
          <a:prstGeom prst="rect">
            <a:avLst/>
          </a:prstGeom>
          <a:noFill/>
          <a:ln w="9360">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spcBef>
                <a:spcPts val="1199"/>
              </a:spcBef>
            </a:pPr>
            <a:r>
              <a:rPr lang="en-IN" sz="2400" dirty="0">
                <a:latin typeface="Calibri" pitchFamily="34" charset="0"/>
              </a:rPr>
              <a:t>The science of making machines that:</a:t>
            </a:r>
          </a:p>
        </p:txBody>
      </p:sp>
      <p:sp>
        <p:nvSpPr>
          <p:cNvPr id="240" name="CustomShape 3"/>
          <p:cNvSpPr/>
          <p:nvPr/>
        </p:nvSpPr>
        <p:spPr>
          <a:xfrm>
            <a:off x="304920" y="2114640"/>
            <a:ext cx="213336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000" b="0" strike="noStrike" spc="-1">
                <a:solidFill>
                  <a:srgbClr val="333399"/>
                </a:solidFill>
                <a:latin typeface="Palatino"/>
              </a:rPr>
              <a:t>Think like people</a:t>
            </a:r>
            <a:endParaRPr lang="en-IN" sz="2000" b="0" strike="noStrike" spc="-1">
              <a:latin typeface="Arial"/>
            </a:endParaRPr>
          </a:p>
        </p:txBody>
      </p:sp>
      <p:sp>
        <p:nvSpPr>
          <p:cNvPr id="241" name="CustomShape 4"/>
          <p:cNvSpPr/>
          <p:nvPr/>
        </p:nvSpPr>
        <p:spPr>
          <a:xfrm>
            <a:off x="304920" y="3650040"/>
            <a:ext cx="21333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000" b="0" strike="noStrike" spc="-1">
                <a:solidFill>
                  <a:srgbClr val="333399"/>
                </a:solidFill>
                <a:latin typeface="Palatino"/>
              </a:rPr>
              <a:t>Act like people</a:t>
            </a:r>
            <a:endParaRPr lang="en-IN" sz="2000" b="0" strike="noStrike" spc="-1">
              <a:latin typeface="Arial"/>
            </a:endParaRPr>
          </a:p>
        </p:txBody>
      </p:sp>
      <p:sp>
        <p:nvSpPr>
          <p:cNvPr id="242" name="CustomShape 5"/>
          <p:cNvSpPr/>
          <p:nvPr/>
        </p:nvSpPr>
        <p:spPr>
          <a:xfrm>
            <a:off x="6629400" y="2114640"/>
            <a:ext cx="213336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000" b="0" strike="noStrike" spc="-1">
                <a:solidFill>
                  <a:srgbClr val="333399"/>
                </a:solidFill>
                <a:latin typeface="Palatino"/>
              </a:rPr>
              <a:t>Think rationally</a:t>
            </a:r>
            <a:endParaRPr lang="en-IN" sz="2000" b="0" strike="noStrike" spc="-1">
              <a:latin typeface="Arial"/>
            </a:endParaRPr>
          </a:p>
        </p:txBody>
      </p:sp>
      <p:sp>
        <p:nvSpPr>
          <p:cNvPr id="243" name="CustomShape 6"/>
          <p:cNvSpPr/>
          <p:nvPr/>
        </p:nvSpPr>
        <p:spPr>
          <a:xfrm>
            <a:off x="6629400" y="3650040"/>
            <a:ext cx="21333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000" b="0" strike="noStrike" spc="-1">
                <a:solidFill>
                  <a:srgbClr val="333399"/>
                </a:solidFill>
                <a:latin typeface="Palatino"/>
              </a:rPr>
              <a:t>Act rationally</a:t>
            </a:r>
            <a:endParaRPr lang="en-IN" sz="2000" b="0" strike="noStrike" spc="-1">
              <a:latin typeface="Arial"/>
            </a:endParaRPr>
          </a:p>
        </p:txBody>
      </p:sp>
      <p:pic>
        <p:nvPicPr>
          <p:cNvPr id="244" name="Picture 1"/>
          <p:cNvPicPr/>
          <p:nvPr/>
        </p:nvPicPr>
        <p:blipFill>
          <a:blip r:embed="rId3"/>
          <a:stretch/>
        </p:blipFill>
        <p:spPr>
          <a:xfrm>
            <a:off x="2514600" y="1657440"/>
            <a:ext cx="4063680" cy="3047760"/>
          </a:xfrm>
          <a:prstGeom prst="rect">
            <a:avLst/>
          </a:prstGeom>
          <a:ln>
            <a:noFill/>
          </a:ln>
        </p:spPr>
      </p:pic>
      <p:sp>
        <p:nvSpPr>
          <p:cNvPr id="245" name="CustomShape 7"/>
          <p:cNvSpPr/>
          <p:nvPr/>
        </p:nvSpPr>
        <p:spPr>
          <a:xfrm>
            <a:off x="311760" y="1504800"/>
            <a:ext cx="4190760" cy="1676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46" name="CustomShape 8"/>
          <p:cNvSpPr/>
          <p:nvPr/>
        </p:nvSpPr>
        <p:spPr>
          <a:xfrm>
            <a:off x="4523040" y="1504800"/>
            <a:ext cx="4190760" cy="1676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47" name="CustomShape 9"/>
          <p:cNvSpPr/>
          <p:nvPr/>
        </p:nvSpPr>
        <p:spPr>
          <a:xfrm>
            <a:off x="311760" y="3187080"/>
            <a:ext cx="4190760" cy="1676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48" name="CustomShape 10"/>
          <p:cNvSpPr/>
          <p:nvPr/>
        </p:nvSpPr>
        <p:spPr>
          <a:xfrm>
            <a:off x="4523040" y="3195000"/>
            <a:ext cx="4190760" cy="1676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xit" fill="hold" nodeType="clickEffect">
                                  <p:stCondLst>
                                    <p:cond delay="0"/>
                                  </p:stCondLst>
                                  <p:childTnLst>
                                    <p:set>
                                      <p:cBhvr>
                                        <p:cTn id="6" dur="1" fill="hold">
                                          <p:stCondLst>
                                            <p:cond delay="0"/>
                                          </p:stCondLst>
                                        </p:cTn>
                                        <p:tgtEl>
                                          <p:spTgt spid="24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fill="hold" nodeType="clickEffect">
                                  <p:stCondLst>
                                    <p:cond delay="0"/>
                                  </p:stCondLst>
                                  <p:childTnLst>
                                    <p:set>
                                      <p:cBhvr>
                                        <p:cTn id="10" dur="1" fill="hold">
                                          <p:stCondLst>
                                            <p:cond delay="0"/>
                                          </p:stCondLst>
                                        </p:cTn>
                                        <p:tgtEl>
                                          <p:spTgt spid="2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fill="hold" nodeType="clickEffect">
                                  <p:stCondLst>
                                    <p:cond delay="0"/>
                                  </p:stCondLst>
                                  <p:childTnLst>
                                    <p:set>
                                      <p:cBhvr>
                                        <p:cTn id="14" dur="1" fill="hold">
                                          <p:stCondLst>
                                            <p:cond delay="0"/>
                                          </p:stCondLst>
                                        </p:cTn>
                                        <p:tgtEl>
                                          <p:spTgt spid="24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fill="hold" nodeType="clickEffect">
                                  <p:stCondLst>
                                    <p:cond delay="0"/>
                                  </p:stCondLst>
                                  <p:childTnLst>
                                    <p:set>
                                      <p:cBhvr>
                                        <p:cTn id="18" dur="1" fill="hold">
                                          <p:stCondLst>
                                            <p:cond delay="0"/>
                                          </p:stCondLst>
                                        </p:cTn>
                                        <p:tgtEl>
                                          <p:spTgt spid="2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Shape 1"/>
          <p:cNvSpPr txBox="1"/>
          <p:nvPr/>
        </p:nvSpPr>
        <p:spPr>
          <a:xfrm>
            <a:off x="0" y="-19080"/>
            <a:ext cx="9143640" cy="856800"/>
          </a:xfrm>
          <a:prstGeom prst="rect">
            <a:avLst/>
          </a:prstGeom>
          <a:noFill/>
          <a:ln w="9360">
            <a:noFill/>
          </a:ln>
        </p:spPr>
        <p:txBody>
          <a:bodyPr lIns="68400" tIns="34200" rIns="99000" bIns="34200" anchor="ctr"/>
          <a:lstStyle/>
          <a:p>
            <a:pPr algn="ctr" eaLnBrk="0" hangingPunct="0">
              <a:lnSpc>
                <a:spcPct val="100000"/>
              </a:lnSpc>
            </a:pPr>
            <a:r>
              <a:rPr lang="en-US" sz="3300" dirty="0">
                <a:solidFill>
                  <a:schemeClr val="tx2"/>
                </a:solidFill>
                <a:latin typeface="Calibri" pitchFamily="34" charset="0"/>
                <a:ea typeface="+mj-ea"/>
                <a:cs typeface="+mj-cs"/>
              </a:rPr>
              <a:t>Rational Decisions</a:t>
            </a:r>
          </a:p>
        </p:txBody>
      </p:sp>
      <p:sp>
        <p:nvSpPr>
          <p:cNvPr id="250" name="CustomShape 2"/>
          <p:cNvSpPr/>
          <p:nvPr/>
        </p:nvSpPr>
        <p:spPr>
          <a:xfrm>
            <a:off x="1523880" y="1123920"/>
            <a:ext cx="6857640" cy="1933200"/>
          </a:xfrm>
          <a:prstGeom prst="rect">
            <a:avLst/>
          </a:prstGeom>
          <a:noFill/>
          <a:ln w="12600">
            <a:noFill/>
          </a:ln>
        </p:spPr>
        <p:style>
          <a:lnRef idx="0">
            <a:scrgbClr r="0" g="0" b="0"/>
          </a:lnRef>
          <a:fillRef idx="0">
            <a:scrgbClr r="0" g="0" b="0"/>
          </a:fillRef>
          <a:effectRef idx="0">
            <a:scrgbClr r="0" g="0" b="0"/>
          </a:effectRef>
          <a:fontRef idx="minor"/>
        </p:style>
        <p:txBody>
          <a:bodyPr lIns="0" tIns="0" rIns="30600" bIns="0"/>
          <a:lstStyle/>
          <a:p>
            <a:pPr marL="29880">
              <a:lnSpc>
                <a:spcPct val="100000"/>
              </a:lnSpc>
              <a:spcBef>
                <a:spcPts val="751"/>
              </a:spcBef>
            </a:pPr>
            <a:r>
              <a:rPr lang="en-IN" sz="1800" b="0" strike="noStrike" spc="-1" dirty="0">
                <a:solidFill>
                  <a:srgbClr val="000000"/>
                </a:solidFill>
                <a:latin typeface="Palatino"/>
              </a:rPr>
              <a:t>  </a:t>
            </a:r>
            <a:r>
              <a:rPr lang="en-IN" sz="2000" dirty="0">
                <a:solidFill>
                  <a:schemeClr val="accent2"/>
                </a:solidFill>
                <a:latin typeface="Calibri" pitchFamily="34" charset="0"/>
              </a:rPr>
              <a:t>We’ll use the term rational in a very specific, technical way:</a:t>
            </a:r>
          </a:p>
          <a:p>
            <a:pPr marL="372600" lvl="1" indent="-216000">
              <a:lnSpc>
                <a:spcPct val="100000"/>
              </a:lnSpc>
              <a:spcBef>
                <a:spcPts val="751"/>
              </a:spcBef>
              <a:buClr>
                <a:srgbClr val="000000"/>
              </a:buClr>
              <a:buSzPct val="125000"/>
              <a:buFont typeface="Wingdings" charset="2"/>
              <a:buChar char=""/>
            </a:pPr>
            <a:r>
              <a:rPr lang="en-IN" sz="2000" dirty="0">
                <a:solidFill>
                  <a:schemeClr val="accent2"/>
                </a:solidFill>
                <a:latin typeface="Calibri" pitchFamily="34" charset="0"/>
              </a:rPr>
              <a:t> </a:t>
            </a:r>
            <a:r>
              <a:rPr lang="en-IN" sz="2000" dirty="0">
                <a:latin typeface="Calibri" pitchFamily="34" charset="0"/>
              </a:rPr>
              <a:t>Rational: maximally achieving pre-defined goals</a:t>
            </a:r>
          </a:p>
          <a:p>
            <a:pPr marL="372600" lvl="1" indent="-216000">
              <a:lnSpc>
                <a:spcPct val="100000"/>
              </a:lnSpc>
              <a:spcBef>
                <a:spcPts val="751"/>
              </a:spcBef>
              <a:buClr>
                <a:srgbClr val="000000"/>
              </a:buClr>
              <a:buSzPct val="125000"/>
              <a:buFont typeface="Wingdings" charset="2"/>
              <a:buChar char=""/>
            </a:pPr>
            <a:r>
              <a:rPr lang="en-IN" sz="2000" dirty="0">
                <a:latin typeface="Calibri" pitchFamily="34" charset="0"/>
              </a:rPr>
              <a:t> Rationality only concerns what decisions are made </a:t>
            </a:r>
          </a:p>
          <a:p>
            <a:pPr marL="372600">
              <a:lnSpc>
                <a:spcPct val="100000"/>
              </a:lnSpc>
              <a:spcBef>
                <a:spcPts val="751"/>
              </a:spcBef>
            </a:pPr>
            <a:r>
              <a:rPr lang="en-IN" sz="2000" dirty="0">
                <a:latin typeface="Calibri" pitchFamily="34" charset="0"/>
              </a:rPr>
              <a:t>   (not the thought process behind them)</a:t>
            </a:r>
          </a:p>
          <a:p>
            <a:pPr marL="372600" lvl="1" indent="-216000">
              <a:lnSpc>
                <a:spcPct val="100000"/>
              </a:lnSpc>
              <a:spcBef>
                <a:spcPts val="751"/>
              </a:spcBef>
              <a:buClr>
                <a:srgbClr val="000000"/>
              </a:buClr>
              <a:buSzPct val="125000"/>
              <a:buFont typeface="Wingdings" charset="2"/>
              <a:buChar char=""/>
            </a:pPr>
            <a:r>
              <a:rPr lang="en-IN" sz="2000" dirty="0">
                <a:latin typeface="Calibri" pitchFamily="34" charset="0"/>
              </a:rPr>
              <a:t> Goals are expressed in terms of the utility of outcomes</a:t>
            </a:r>
          </a:p>
          <a:p>
            <a:pPr marL="372600" lvl="1" indent="-216000">
              <a:lnSpc>
                <a:spcPct val="100000"/>
              </a:lnSpc>
              <a:spcBef>
                <a:spcPts val="751"/>
              </a:spcBef>
              <a:buClr>
                <a:srgbClr val="1212D2"/>
              </a:buClr>
              <a:buSzPct val="125000"/>
              <a:buFont typeface="Wingdings" charset="2"/>
              <a:buChar char=""/>
            </a:pPr>
            <a:r>
              <a:rPr lang="en-IN" sz="2000" dirty="0">
                <a:solidFill>
                  <a:schemeClr val="accent2"/>
                </a:solidFill>
                <a:latin typeface="Calibri" pitchFamily="34" charset="0"/>
              </a:rPr>
              <a:t> Being rational means maximizing your expected utility</a:t>
            </a:r>
          </a:p>
        </p:txBody>
      </p:sp>
      <p:sp>
        <p:nvSpPr>
          <p:cNvPr id="251" name="CustomShape 3"/>
          <p:cNvSpPr/>
          <p:nvPr/>
        </p:nvSpPr>
        <p:spPr>
          <a:xfrm>
            <a:off x="0" y="3714840"/>
            <a:ext cx="9143640" cy="713880"/>
          </a:xfrm>
          <a:prstGeom prst="rect">
            <a:avLst/>
          </a:prstGeom>
          <a:noFill/>
          <a:ln w="12600">
            <a:noFill/>
          </a:ln>
        </p:spPr>
        <p:style>
          <a:lnRef idx="0">
            <a:scrgbClr r="0" g="0" b="0"/>
          </a:lnRef>
          <a:fillRef idx="0">
            <a:scrgbClr r="0" g="0" b="0"/>
          </a:fillRef>
          <a:effectRef idx="0">
            <a:scrgbClr r="0" g="0" b="0"/>
          </a:effectRef>
          <a:fontRef idx="minor"/>
        </p:style>
        <p:txBody>
          <a:bodyPr lIns="0" tIns="0" rIns="30600" bIns="0"/>
          <a:lstStyle/>
          <a:p>
            <a:pPr marL="29880" algn="ctr">
              <a:lnSpc>
                <a:spcPct val="100000"/>
              </a:lnSpc>
              <a:spcBef>
                <a:spcPts val="751"/>
              </a:spcBef>
            </a:pPr>
            <a:r>
              <a:rPr lang="en-IN" sz="2000" b="0" strike="noStrike" spc="-1">
                <a:solidFill>
                  <a:srgbClr val="000000"/>
                </a:solidFill>
                <a:latin typeface="Palatino"/>
              </a:rPr>
              <a:t>A better title for this course would be:</a:t>
            </a:r>
            <a:endParaRPr lang="en-IN" sz="2000" b="0" strike="noStrike" spc="-1">
              <a:latin typeface="Arial"/>
            </a:endParaRPr>
          </a:p>
          <a:p>
            <a:pPr marL="29880" algn="ctr">
              <a:lnSpc>
                <a:spcPct val="100000"/>
              </a:lnSpc>
              <a:spcBef>
                <a:spcPts val="751"/>
              </a:spcBef>
            </a:pPr>
            <a:r>
              <a:rPr lang="en-IN" sz="2800" b="1" strike="noStrike" spc="-1">
                <a:solidFill>
                  <a:srgbClr val="1212D2"/>
                </a:solidFill>
                <a:latin typeface="Palatino"/>
              </a:rPr>
              <a:t>Computational Rationality</a:t>
            </a:r>
            <a:endParaRPr lang="en-IN" sz="2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0" y="514440"/>
            <a:ext cx="9143640" cy="2079720"/>
          </a:xfrm>
          <a:prstGeom prst="rect">
            <a:avLst/>
          </a:prstGeom>
          <a:noFill/>
          <a:ln w="9360">
            <a:noFill/>
          </a:ln>
        </p:spPr>
        <p:style>
          <a:lnRef idx="0">
            <a:scrgbClr r="0" g="0" b="0"/>
          </a:lnRef>
          <a:fillRef idx="0">
            <a:scrgbClr r="0" g="0" b="0"/>
          </a:fillRef>
          <a:effectRef idx="0">
            <a:scrgbClr r="0" g="0" b="0"/>
          </a:effectRef>
          <a:fontRef idx="minor"/>
        </p:style>
        <p:txBody>
          <a:bodyPr lIns="68400" tIns="34200" rIns="68400" bIns="34200"/>
          <a:lstStyle/>
          <a:p>
            <a:pPr algn="ctr">
              <a:lnSpc>
                <a:spcPct val="100000"/>
              </a:lnSpc>
            </a:pPr>
            <a:r>
              <a:rPr lang="en-IN" sz="6600" b="0" strike="noStrike" spc="-1">
                <a:solidFill>
                  <a:srgbClr val="000000"/>
                </a:solidFill>
                <a:latin typeface="Palatino"/>
              </a:rPr>
              <a:t>Maximize Your</a:t>
            </a:r>
            <a:endParaRPr lang="en-IN" sz="6600" b="0" strike="noStrike" spc="-1">
              <a:latin typeface="Arial"/>
            </a:endParaRPr>
          </a:p>
          <a:p>
            <a:pPr algn="ctr">
              <a:lnSpc>
                <a:spcPct val="100000"/>
              </a:lnSpc>
            </a:pPr>
            <a:r>
              <a:rPr lang="en-IN" sz="6600" b="0" strike="noStrike" spc="-1">
                <a:solidFill>
                  <a:srgbClr val="000000"/>
                </a:solidFill>
                <a:latin typeface="Palatino"/>
              </a:rPr>
              <a:t>Expected Utility</a:t>
            </a:r>
            <a:endParaRPr lang="en-IN" sz="6600" b="0" strike="noStrike" spc="-1">
              <a:latin typeface="Arial"/>
            </a:endParaRPr>
          </a:p>
        </p:txBody>
      </p:sp>
      <p:pic>
        <p:nvPicPr>
          <p:cNvPr id="253" name="Picture 1"/>
          <p:cNvPicPr/>
          <p:nvPr/>
        </p:nvPicPr>
        <p:blipFill>
          <a:blip r:embed="rId3"/>
          <a:stretch/>
        </p:blipFill>
        <p:spPr>
          <a:xfrm>
            <a:off x="2917080" y="2647800"/>
            <a:ext cx="3308400" cy="2161800"/>
          </a:xfrm>
          <a:prstGeom prst="rect">
            <a:avLst/>
          </a:prstGeom>
          <a:ln w="936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0" y="514440"/>
            <a:ext cx="9143640" cy="2079720"/>
          </a:xfrm>
          <a:prstGeom prst="rect">
            <a:avLst/>
          </a:prstGeom>
          <a:noFill/>
          <a:ln w="9360">
            <a:noFill/>
          </a:ln>
        </p:spPr>
        <p:style>
          <a:lnRef idx="0">
            <a:scrgbClr r="0" g="0" b="0"/>
          </a:lnRef>
          <a:fillRef idx="0">
            <a:scrgbClr r="0" g="0" b="0"/>
          </a:fillRef>
          <a:effectRef idx="0">
            <a:scrgbClr r="0" g="0" b="0"/>
          </a:effectRef>
          <a:fontRef idx="minor"/>
        </p:style>
        <p:txBody>
          <a:bodyPr lIns="68400" tIns="34200" rIns="68400" bIns="34200"/>
          <a:lstStyle/>
          <a:p>
            <a:pPr algn="ctr">
              <a:lnSpc>
                <a:spcPct val="100000"/>
              </a:lnSpc>
            </a:pPr>
            <a:r>
              <a:rPr lang="en-IN" sz="6600" b="0" strike="noStrike" spc="-1">
                <a:solidFill>
                  <a:srgbClr val="3C8C93"/>
                </a:solidFill>
                <a:latin typeface="Palatino"/>
              </a:rPr>
              <a:t>Maximize</a:t>
            </a:r>
            <a:r>
              <a:rPr lang="en-IN" sz="6600" b="0" strike="noStrike" spc="-1">
                <a:solidFill>
                  <a:srgbClr val="000000"/>
                </a:solidFill>
                <a:latin typeface="Palatino"/>
              </a:rPr>
              <a:t> Your</a:t>
            </a:r>
            <a:endParaRPr lang="en-IN" sz="6600" b="0" strike="noStrike" spc="-1">
              <a:latin typeface="Arial"/>
            </a:endParaRPr>
          </a:p>
          <a:p>
            <a:pPr algn="ctr">
              <a:lnSpc>
                <a:spcPct val="100000"/>
              </a:lnSpc>
            </a:pPr>
            <a:r>
              <a:rPr lang="en-IN" sz="6600" b="0" strike="noStrike" spc="-1">
                <a:solidFill>
                  <a:srgbClr val="000000"/>
                </a:solidFill>
                <a:latin typeface="Palatino"/>
              </a:rPr>
              <a:t>Expected Utility</a:t>
            </a:r>
            <a:endParaRPr lang="en-IN" sz="6600" b="0" strike="noStrike" spc="-1">
              <a:latin typeface="Arial"/>
            </a:endParaRPr>
          </a:p>
        </p:txBody>
      </p:sp>
      <p:pic>
        <p:nvPicPr>
          <p:cNvPr id="255" name="Picture 1"/>
          <p:cNvPicPr/>
          <p:nvPr/>
        </p:nvPicPr>
        <p:blipFill>
          <a:blip r:embed="rId3"/>
          <a:stretch/>
        </p:blipFill>
        <p:spPr>
          <a:xfrm>
            <a:off x="2917080" y="2647800"/>
            <a:ext cx="3308400" cy="216180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0" y="514440"/>
            <a:ext cx="9143640" cy="2079720"/>
          </a:xfrm>
          <a:prstGeom prst="rect">
            <a:avLst/>
          </a:prstGeom>
          <a:noFill/>
          <a:ln w="9360">
            <a:noFill/>
          </a:ln>
        </p:spPr>
        <p:style>
          <a:lnRef idx="0">
            <a:scrgbClr r="0" g="0" b="0"/>
          </a:lnRef>
          <a:fillRef idx="0">
            <a:scrgbClr r="0" g="0" b="0"/>
          </a:fillRef>
          <a:effectRef idx="0">
            <a:scrgbClr r="0" g="0" b="0"/>
          </a:effectRef>
          <a:fontRef idx="minor"/>
        </p:style>
        <p:txBody>
          <a:bodyPr lIns="68400" tIns="34200" rIns="68400" bIns="34200"/>
          <a:lstStyle/>
          <a:p>
            <a:pPr algn="ctr">
              <a:lnSpc>
                <a:spcPct val="100000"/>
              </a:lnSpc>
            </a:pPr>
            <a:r>
              <a:rPr lang="en-IN" sz="6600" b="0" strike="noStrike" spc="-1">
                <a:solidFill>
                  <a:srgbClr val="000000"/>
                </a:solidFill>
                <a:latin typeface="Palatino"/>
              </a:rPr>
              <a:t>Maximize Your</a:t>
            </a:r>
            <a:endParaRPr lang="en-IN" sz="6600" b="0" strike="noStrike" spc="-1">
              <a:latin typeface="Arial"/>
            </a:endParaRPr>
          </a:p>
          <a:p>
            <a:pPr algn="ctr">
              <a:lnSpc>
                <a:spcPct val="100000"/>
              </a:lnSpc>
            </a:pPr>
            <a:r>
              <a:rPr lang="en-IN" sz="6600" b="0" strike="noStrike" spc="-1">
                <a:solidFill>
                  <a:srgbClr val="000000"/>
                </a:solidFill>
                <a:latin typeface="Palatino"/>
              </a:rPr>
              <a:t>Expected </a:t>
            </a:r>
            <a:r>
              <a:rPr lang="en-IN" sz="6600" b="0" strike="noStrike" spc="-1">
                <a:solidFill>
                  <a:srgbClr val="3C8C93"/>
                </a:solidFill>
                <a:latin typeface="Palatino"/>
              </a:rPr>
              <a:t>Utility</a:t>
            </a:r>
            <a:endParaRPr lang="en-IN" sz="6600" b="0" strike="noStrike" spc="-1">
              <a:latin typeface="Arial"/>
            </a:endParaRPr>
          </a:p>
        </p:txBody>
      </p:sp>
      <p:pic>
        <p:nvPicPr>
          <p:cNvPr id="257" name="Picture 1"/>
          <p:cNvPicPr/>
          <p:nvPr/>
        </p:nvPicPr>
        <p:blipFill>
          <a:blip r:embed="rId3"/>
          <a:stretch/>
        </p:blipFill>
        <p:spPr>
          <a:xfrm>
            <a:off x="2917080" y="2647800"/>
            <a:ext cx="3308400" cy="216180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0" y="514440"/>
            <a:ext cx="9143640" cy="2079720"/>
          </a:xfrm>
          <a:prstGeom prst="rect">
            <a:avLst/>
          </a:prstGeom>
          <a:noFill/>
          <a:ln w="9360">
            <a:noFill/>
          </a:ln>
        </p:spPr>
        <p:style>
          <a:lnRef idx="0">
            <a:scrgbClr r="0" g="0" b="0"/>
          </a:lnRef>
          <a:fillRef idx="0">
            <a:scrgbClr r="0" g="0" b="0"/>
          </a:fillRef>
          <a:effectRef idx="0">
            <a:scrgbClr r="0" g="0" b="0"/>
          </a:effectRef>
          <a:fontRef idx="minor"/>
        </p:style>
        <p:txBody>
          <a:bodyPr lIns="68400" tIns="34200" rIns="68400" bIns="34200"/>
          <a:lstStyle/>
          <a:p>
            <a:pPr algn="ctr">
              <a:lnSpc>
                <a:spcPct val="100000"/>
              </a:lnSpc>
            </a:pPr>
            <a:r>
              <a:rPr lang="en-IN" sz="6600" b="0" strike="noStrike" spc="-1">
                <a:solidFill>
                  <a:srgbClr val="000000"/>
                </a:solidFill>
                <a:latin typeface="Palatino"/>
              </a:rPr>
              <a:t>Maximize Your</a:t>
            </a:r>
            <a:endParaRPr lang="en-IN" sz="6600" b="0" strike="noStrike" spc="-1">
              <a:latin typeface="Arial"/>
            </a:endParaRPr>
          </a:p>
          <a:p>
            <a:pPr algn="ctr">
              <a:lnSpc>
                <a:spcPct val="100000"/>
              </a:lnSpc>
            </a:pPr>
            <a:r>
              <a:rPr lang="en-IN" sz="6600" b="0" strike="noStrike" spc="-1">
                <a:solidFill>
                  <a:srgbClr val="3C8C93"/>
                </a:solidFill>
                <a:latin typeface="Palatino"/>
              </a:rPr>
              <a:t>Expected</a:t>
            </a:r>
            <a:r>
              <a:rPr lang="en-IN" sz="6600" b="0" strike="noStrike" spc="-1">
                <a:solidFill>
                  <a:srgbClr val="000000"/>
                </a:solidFill>
                <a:latin typeface="Palatino"/>
              </a:rPr>
              <a:t> Utility</a:t>
            </a:r>
            <a:endParaRPr lang="en-IN" sz="6600" b="0" strike="noStrike" spc="-1">
              <a:latin typeface="Arial"/>
            </a:endParaRPr>
          </a:p>
        </p:txBody>
      </p:sp>
      <p:pic>
        <p:nvPicPr>
          <p:cNvPr id="259" name="Picture 1"/>
          <p:cNvPicPr/>
          <p:nvPr/>
        </p:nvPicPr>
        <p:blipFill>
          <a:blip r:embed="rId3"/>
          <a:stretch/>
        </p:blipFill>
        <p:spPr>
          <a:xfrm>
            <a:off x="2917080" y="2647800"/>
            <a:ext cx="3308400" cy="216180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0" y="514440"/>
            <a:ext cx="9143640" cy="2079720"/>
          </a:xfrm>
          <a:prstGeom prst="rect">
            <a:avLst/>
          </a:prstGeom>
          <a:noFill/>
          <a:ln w="9360">
            <a:noFill/>
          </a:ln>
        </p:spPr>
        <p:style>
          <a:lnRef idx="0">
            <a:scrgbClr r="0" g="0" b="0"/>
          </a:lnRef>
          <a:fillRef idx="0">
            <a:scrgbClr r="0" g="0" b="0"/>
          </a:fillRef>
          <a:effectRef idx="0">
            <a:scrgbClr r="0" g="0" b="0"/>
          </a:effectRef>
          <a:fontRef idx="minor"/>
        </p:style>
        <p:txBody>
          <a:bodyPr lIns="68400" tIns="34200" rIns="68400" bIns="34200"/>
          <a:lstStyle/>
          <a:p>
            <a:pPr algn="ctr">
              <a:lnSpc>
                <a:spcPct val="100000"/>
              </a:lnSpc>
            </a:pPr>
            <a:r>
              <a:rPr lang="en-IN" sz="6600" b="0" strike="noStrike" spc="-1">
                <a:solidFill>
                  <a:srgbClr val="000000"/>
                </a:solidFill>
                <a:latin typeface="Palatino"/>
              </a:rPr>
              <a:t>Maximize </a:t>
            </a:r>
            <a:r>
              <a:rPr lang="en-IN" sz="6600" b="0" strike="noStrike" spc="-1">
                <a:solidFill>
                  <a:srgbClr val="3C8C93"/>
                </a:solidFill>
                <a:latin typeface="Palatino"/>
              </a:rPr>
              <a:t>Your</a:t>
            </a:r>
            <a:endParaRPr lang="en-IN" sz="6600" b="0" strike="noStrike" spc="-1">
              <a:latin typeface="Arial"/>
            </a:endParaRPr>
          </a:p>
          <a:p>
            <a:pPr algn="ctr">
              <a:lnSpc>
                <a:spcPct val="100000"/>
              </a:lnSpc>
            </a:pPr>
            <a:r>
              <a:rPr lang="en-IN" sz="6600" b="0" strike="noStrike" spc="-1">
                <a:solidFill>
                  <a:srgbClr val="000000"/>
                </a:solidFill>
                <a:latin typeface="Palatino"/>
              </a:rPr>
              <a:t>Expected Utility</a:t>
            </a:r>
            <a:endParaRPr lang="en-IN" sz="6600" b="0" strike="noStrike" spc="-1">
              <a:latin typeface="Arial"/>
            </a:endParaRPr>
          </a:p>
        </p:txBody>
      </p:sp>
      <p:pic>
        <p:nvPicPr>
          <p:cNvPr id="261" name="Picture 1"/>
          <p:cNvPicPr/>
          <p:nvPr/>
        </p:nvPicPr>
        <p:blipFill>
          <a:blip r:embed="rId3"/>
          <a:stretch/>
        </p:blipFill>
        <p:spPr>
          <a:xfrm>
            <a:off x="2917080" y="2647800"/>
            <a:ext cx="3308400" cy="216180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dirty="0"/>
              <a:t>AI as 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sensors, actuators, and environment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many problem types</a:t>
            </a:r>
          </a:p>
          <a:p>
            <a:pPr marL="629825" lvl="1" indent="-257168">
              <a:lnSpc>
                <a:spcPct val="80000"/>
              </a:lnSpc>
              <a:spcBef>
                <a:spcPts val="554"/>
              </a:spcBef>
              <a:buSzPct val="100000"/>
            </a:pPr>
            <a:r>
              <a:rPr lang="en-US" sz="1600" dirty="0">
                <a:cs typeface="Arial" charset="0"/>
              </a:rPr>
              <a:t>Learning to choose and apply the technique appropriate for each problem</a:t>
            </a:r>
            <a:endParaRPr lang="en-US" sz="1600" dirty="0"/>
          </a:p>
        </p:txBody>
      </p:sp>
      <p:grpSp>
        <p:nvGrpSpPr>
          <p:cNvPr id="3" name="Group 2"/>
          <p:cNvGrpSpPr/>
          <p:nvPr/>
        </p:nvGrpSpPr>
        <p:grpSpPr>
          <a:xfrm>
            <a:off x="5486400" y="1657350"/>
            <a:ext cx="3429000" cy="3200400"/>
            <a:chOff x="5486400" y="1657350"/>
            <a:chExt cx="3429000" cy="3200400"/>
          </a:xfrm>
        </p:grpSpPr>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564731"/>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652428"/>
                <a:ext cx="476250" cy="342900"/>
                <a:chOff x="0" y="-81"/>
                <a:chExt cx="400" cy="288"/>
              </a:xfrm>
            </p:grpSpPr>
            <p:sp>
              <p:nvSpPr>
                <p:cNvPr id="23" name="AutoShape 11"/>
                <p:cNvSpPr>
                  <a:spLocks/>
                </p:cNvSpPr>
                <p:nvPr/>
              </p:nvSpPr>
              <p:spPr bwMode="auto">
                <a:xfrm>
                  <a:off x="0" y="-81"/>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29"/>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333750"/>
                <a:ext cx="1104900" cy="1059657"/>
                <a:chOff x="32" y="-62"/>
                <a:chExt cx="928" cy="890"/>
              </a:xfrm>
            </p:grpSpPr>
            <p:sp>
              <p:nvSpPr>
                <p:cNvPr id="26" name="Rectangle 14"/>
                <p:cNvSpPr>
                  <a:spLocks/>
                </p:cNvSpPr>
                <p:nvPr/>
              </p:nvSpPr>
              <p:spPr bwMode="auto">
                <a:xfrm>
                  <a:off x="84" y="-62"/>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580"/>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437334"/>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448050"/>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35" name="Picture 1"/>
            <p:cNvPicPr>
              <a:picLocks noChangeAspect="1" noChangeArrowheads="1"/>
            </p:cNvPicPr>
            <p:nvPr/>
          </p:nvPicPr>
          <p:blipFill>
            <a:blip r:embed="rId2" cstate="print"/>
            <a:srcRect/>
            <a:stretch>
              <a:fillRect/>
            </a:stretch>
          </p:blipFill>
          <p:spPr bwMode="auto">
            <a:xfrm>
              <a:off x="5486400" y="1657350"/>
              <a:ext cx="3429000" cy="1518952"/>
            </a:xfrm>
            <a:prstGeom prst="rect">
              <a:avLst/>
            </a:prstGeom>
            <a:noFill/>
            <a:ln w="12700">
              <a:noFill/>
              <a:miter lim="800000"/>
              <a:headEnd/>
              <a:tailEnd/>
            </a:ln>
          </p:spPr>
        </p:pic>
      </p:grpSp>
      <p:cxnSp>
        <p:nvCxnSpPr>
          <p:cNvPr id="4" name="Straight Connector 3">
            <a:extLst>
              <a:ext uri="{FF2B5EF4-FFF2-40B4-BE49-F238E27FC236}">
                <a16:creationId xmlns:a16="http://schemas.microsoft.com/office/drawing/2014/main" id="{7A075C42-6234-7D47-8AAC-9347513627AA}"/>
              </a:ext>
            </a:extLst>
          </p:cNvPr>
          <p:cNvCxnSpPr>
            <a:cxnSpLocks/>
          </p:cNvCxnSpPr>
          <p:nvPr/>
        </p:nvCxnSpPr>
        <p:spPr>
          <a:xfrm>
            <a:off x="3810000" y="1895128"/>
            <a:ext cx="76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EE9EAA-DE60-B44A-93BD-ED9440160E92}"/>
              </a:ext>
            </a:extLst>
          </p:cNvPr>
          <p:cNvCxnSpPr>
            <a:cxnSpLocks/>
          </p:cNvCxnSpPr>
          <p:nvPr/>
        </p:nvCxnSpPr>
        <p:spPr>
          <a:xfrm>
            <a:off x="4572000" y="1895128"/>
            <a:ext cx="2286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ABD553-C530-2248-B56E-ADE50B33AE1F}"/>
              </a:ext>
            </a:extLst>
          </p:cNvPr>
          <p:cNvCxnSpPr/>
          <p:nvPr/>
        </p:nvCxnSpPr>
        <p:spPr>
          <a:xfrm>
            <a:off x="762000" y="2114550"/>
            <a:ext cx="76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2FCFA6-7277-8147-B4D1-B72578E156D2}"/>
              </a:ext>
            </a:extLst>
          </p:cNvPr>
          <p:cNvCxnSpPr>
            <a:cxnSpLocks/>
          </p:cNvCxnSpPr>
          <p:nvPr/>
        </p:nvCxnSpPr>
        <p:spPr>
          <a:xfrm>
            <a:off x="1524000" y="2114550"/>
            <a:ext cx="5334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052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2765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9"/>
                                          </p:stCondLst>
                                        </p:cTn>
                                        <p:tgtEl>
                                          <p:spTgt spid="2765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9"/>
                                          </p:stCondLst>
                                        </p:cTn>
                                        <p:tgtEl>
                                          <p:spTgt spid="27653">
                                            <p:txEl>
                                              <p:pRg st="3" end="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9"/>
                                          </p:stCondLst>
                                        </p:cTn>
                                        <p:tgtEl>
                                          <p:spTgt spid="27653">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uiExpand="1" build="p" bldLvl="5" autoUpdateAnimBg="0"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5" name="Picture 1"/>
          <p:cNvPicPr/>
          <p:nvPr/>
        </p:nvPicPr>
        <p:blipFill>
          <a:blip r:embed="rId3"/>
          <a:stretch/>
        </p:blipFill>
        <p:spPr>
          <a:xfrm>
            <a:off x="2209680" y="971640"/>
            <a:ext cx="4644000" cy="2057040"/>
          </a:xfrm>
          <a:prstGeom prst="rect">
            <a:avLst/>
          </a:prstGeom>
          <a:ln w="12600">
            <a:noFill/>
          </a:ln>
        </p:spPr>
      </p:pic>
      <p:sp>
        <p:nvSpPr>
          <p:cNvPr id="286" name="TextShape 1"/>
          <p:cNvSpPr txBox="1"/>
          <p:nvPr/>
        </p:nvSpPr>
        <p:spPr>
          <a:xfrm>
            <a:off x="0" y="-19080"/>
            <a:ext cx="9143640" cy="856800"/>
          </a:xfrm>
          <a:prstGeom prst="rect">
            <a:avLst/>
          </a:prstGeom>
          <a:noFill/>
          <a:ln w="9360">
            <a:noFill/>
          </a:ln>
        </p:spPr>
        <p:txBody>
          <a:bodyPr lIns="68400" tIns="34200" rIns="99000" bIns="34200" anchor="ctr"/>
          <a:lstStyle/>
          <a:p>
            <a:pPr algn="ctr" eaLnBrk="0" hangingPunct="0">
              <a:lnSpc>
                <a:spcPct val="100000"/>
              </a:lnSpc>
            </a:pPr>
            <a:r>
              <a:rPr lang="en-US" sz="3300" dirty="0">
                <a:solidFill>
                  <a:schemeClr val="tx2"/>
                </a:solidFill>
                <a:latin typeface="Calibri" pitchFamily="34" charset="0"/>
                <a:ea typeface="+mj-ea"/>
                <a:cs typeface="+mj-cs"/>
              </a:rPr>
              <a:t>Pac-Man as an Agent</a:t>
            </a:r>
          </a:p>
        </p:txBody>
      </p:sp>
      <p:sp>
        <p:nvSpPr>
          <p:cNvPr id="287" name="CustomShape 2"/>
          <p:cNvSpPr/>
          <p:nvPr/>
        </p:nvSpPr>
        <p:spPr>
          <a:xfrm>
            <a:off x="2209680" y="3200400"/>
            <a:ext cx="2154600" cy="1309320"/>
          </a:xfrm>
          <a:prstGeom prst="roundRect">
            <a:avLst>
              <a:gd name="adj" fmla="val 10912"/>
            </a:avLst>
          </a:prstGeom>
          <a:solidFill>
            <a:srgbClr val="9FB0D1"/>
          </a:solidFill>
          <a:ln w="12600">
            <a:solidFill>
              <a:schemeClr val="tx1"/>
            </a:solidFill>
            <a:round/>
          </a:ln>
        </p:spPr>
        <p:style>
          <a:lnRef idx="0">
            <a:scrgbClr r="0" g="0" b="0"/>
          </a:lnRef>
          <a:fillRef idx="0">
            <a:scrgbClr r="0" g="0" b="0"/>
          </a:fillRef>
          <a:effectRef idx="0">
            <a:scrgbClr r="0" g="0" b="0"/>
          </a:effectRef>
          <a:fontRef idx="minor"/>
        </p:style>
      </p:sp>
      <p:sp>
        <p:nvSpPr>
          <p:cNvPr id="288" name="Line 3"/>
          <p:cNvSpPr/>
          <p:nvPr/>
        </p:nvSpPr>
        <p:spPr>
          <a:xfrm flipV="1">
            <a:off x="3325320" y="3672360"/>
            <a:ext cx="360" cy="531000"/>
          </a:xfrm>
          <a:prstGeom prst="line">
            <a:avLst/>
          </a:prstGeom>
          <a:ln w="25560">
            <a:solidFill>
              <a:schemeClr val="tx1"/>
            </a:solidFill>
            <a:round/>
            <a:headEnd type="stealth" w="med" len="med"/>
          </a:ln>
        </p:spPr>
        <p:style>
          <a:lnRef idx="0">
            <a:scrgbClr r="0" g="0" b="0"/>
          </a:lnRef>
          <a:fillRef idx="0">
            <a:scrgbClr r="0" g="0" b="0"/>
          </a:fillRef>
          <a:effectRef idx="0">
            <a:scrgbClr r="0" g="0" b="0"/>
          </a:effectRef>
          <a:fontRef idx="minor"/>
        </p:style>
      </p:sp>
      <p:sp>
        <p:nvSpPr>
          <p:cNvPr id="289" name="CustomShape 4"/>
          <p:cNvSpPr/>
          <p:nvPr/>
        </p:nvSpPr>
        <p:spPr>
          <a:xfrm>
            <a:off x="2286000" y="3226680"/>
            <a:ext cx="790200" cy="352080"/>
          </a:xfrm>
          <a:prstGeom prst="rect">
            <a:avLst/>
          </a:prstGeom>
          <a:noFill/>
          <a:ln w="12600">
            <a:noFill/>
          </a:ln>
        </p:spPr>
        <p:style>
          <a:lnRef idx="0">
            <a:scrgbClr r="0" g="0" b="0"/>
          </a:lnRef>
          <a:fillRef idx="0">
            <a:scrgbClr r="0" g="0" b="0"/>
          </a:fillRef>
          <a:effectRef idx="0">
            <a:scrgbClr r="0" g="0" b="0"/>
          </a:effectRef>
          <a:fontRef idx="minor"/>
        </p:style>
        <p:txBody>
          <a:bodyPr lIns="0" tIns="0" rIns="30600" bIns="0"/>
          <a:lstStyle/>
          <a:p>
            <a:pPr marL="29880">
              <a:lnSpc>
                <a:spcPct val="100000"/>
              </a:lnSpc>
            </a:pPr>
            <a:r>
              <a:rPr lang="en-IN" sz="1800" b="1" strike="noStrike" spc="-1">
                <a:solidFill>
                  <a:srgbClr val="000000"/>
                </a:solidFill>
                <a:latin typeface="Calibri"/>
              </a:rPr>
              <a:t>Agent</a:t>
            </a:r>
            <a:endParaRPr lang="en-IN" sz="1800" b="0" strike="noStrike" spc="-1">
              <a:latin typeface="Arial"/>
            </a:endParaRPr>
          </a:p>
        </p:txBody>
      </p:sp>
      <p:grpSp>
        <p:nvGrpSpPr>
          <p:cNvPr id="290" name="Group 5"/>
          <p:cNvGrpSpPr/>
          <p:nvPr/>
        </p:nvGrpSpPr>
        <p:grpSpPr>
          <a:xfrm>
            <a:off x="3077640" y="3749040"/>
            <a:ext cx="475920" cy="323640"/>
            <a:chOff x="3077640" y="3749040"/>
            <a:chExt cx="475920" cy="323640"/>
          </a:xfrm>
        </p:grpSpPr>
        <p:sp>
          <p:nvSpPr>
            <p:cNvPr id="291" name="CustomShape 6"/>
            <p:cNvSpPr/>
            <p:nvPr/>
          </p:nvSpPr>
          <p:spPr>
            <a:xfrm>
              <a:off x="3077640" y="3749040"/>
              <a:ext cx="475920" cy="323640"/>
            </a:xfrm>
            <a:prstGeom prst="roundRect">
              <a:avLst>
                <a:gd name="adj" fmla="val 28120"/>
              </a:avLst>
            </a:prstGeom>
            <a:solidFill>
              <a:srgbClr val="FFFFFF"/>
            </a:solidFill>
            <a:ln w="12600">
              <a:solidFill>
                <a:schemeClr val="tx1"/>
              </a:solidFill>
              <a:round/>
            </a:ln>
          </p:spPr>
          <p:style>
            <a:lnRef idx="0">
              <a:scrgbClr r="0" g="0" b="0"/>
            </a:lnRef>
            <a:fillRef idx="0">
              <a:scrgbClr r="0" g="0" b="0"/>
            </a:fillRef>
            <a:effectRef idx="0">
              <a:scrgbClr r="0" g="0" b="0"/>
            </a:effectRef>
            <a:fontRef idx="minor"/>
          </p:style>
        </p:sp>
        <p:sp>
          <p:nvSpPr>
            <p:cNvPr id="292" name="CustomShape 7"/>
            <p:cNvSpPr/>
            <p:nvPr/>
          </p:nvSpPr>
          <p:spPr>
            <a:xfrm>
              <a:off x="3238560" y="3786840"/>
              <a:ext cx="165240" cy="280800"/>
            </a:xfrm>
            <a:prstGeom prst="rect">
              <a:avLst/>
            </a:prstGeom>
            <a:noFill/>
            <a:ln w="12600">
              <a:noFill/>
            </a:ln>
          </p:spPr>
          <p:style>
            <a:lnRef idx="0">
              <a:scrgbClr r="0" g="0" b="0"/>
            </a:lnRef>
            <a:fillRef idx="0">
              <a:scrgbClr r="0" g="0" b="0"/>
            </a:fillRef>
            <a:effectRef idx="0">
              <a:scrgbClr r="0" g="0" b="0"/>
            </a:effectRef>
            <a:fontRef idx="minor"/>
          </p:style>
          <p:txBody>
            <a:bodyPr lIns="0" tIns="0" rIns="40680" bIns="0"/>
            <a:lstStyle/>
            <a:p>
              <a:pPr marL="29880" algn="ctr">
                <a:lnSpc>
                  <a:spcPct val="100000"/>
                </a:lnSpc>
              </a:pPr>
              <a:r>
                <a:rPr lang="en-IN" sz="1800" b="1" strike="noStrike" spc="-1">
                  <a:solidFill>
                    <a:srgbClr val="000000"/>
                  </a:solidFill>
                  <a:latin typeface="Calibri"/>
                </a:rPr>
                <a:t>?</a:t>
              </a:r>
              <a:endParaRPr lang="en-IN" sz="1800" b="0" strike="noStrike" spc="-1">
                <a:latin typeface="Arial"/>
              </a:endParaRPr>
            </a:p>
          </p:txBody>
        </p:sp>
      </p:grpSp>
      <p:grpSp>
        <p:nvGrpSpPr>
          <p:cNvPr id="293" name="Group 8"/>
          <p:cNvGrpSpPr/>
          <p:nvPr/>
        </p:nvGrpSpPr>
        <p:grpSpPr>
          <a:xfrm>
            <a:off x="2749320" y="3400560"/>
            <a:ext cx="1104480" cy="1059120"/>
            <a:chOff x="2749320" y="3400560"/>
            <a:chExt cx="1104480" cy="1059120"/>
          </a:xfrm>
        </p:grpSpPr>
        <p:sp>
          <p:nvSpPr>
            <p:cNvPr id="294" name="CustomShape 9"/>
            <p:cNvSpPr/>
            <p:nvPr/>
          </p:nvSpPr>
          <p:spPr>
            <a:xfrm>
              <a:off x="2811240" y="3400560"/>
              <a:ext cx="980640" cy="361440"/>
            </a:xfrm>
            <a:prstGeom prst="rect">
              <a:avLst/>
            </a:prstGeom>
            <a:noFill/>
            <a:ln w="12600">
              <a:noFill/>
            </a:ln>
          </p:spPr>
          <p:style>
            <a:lnRef idx="0">
              <a:scrgbClr r="0" g="0" b="0"/>
            </a:lnRef>
            <a:fillRef idx="0">
              <a:scrgbClr r="0" g="0" b="0"/>
            </a:fillRef>
            <a:effectRef idx="0">
              <a:scrgbClr r="0" g="0" b="0"/>
            </a:effectRef>
            <a:fontRef idx="minor"/>
          </p:style>
          <p:txBody>
            <a:bodyPr lIns="0" tIns="0" rIns="40680" bIns="0"/>
            <a:lstStyle/>
            <a:p>
              <a:pPr marL="29880" algn="ctr">
                <a:lnSpc>
                  <a:spcPct val="100000"/>
                </a:lnSpc>
              </a:pPr>
              <a:r>
                <a:rPr lang="en-IN" sz="1800" b="0" strike="noStrike" spc="-1">
                  <a:solidFill>
                    <a:srgbClr val="000000"/>
                  </a:solidFill>
                  <a:latin typeface="Calibri"/>
                </a:rPr>
                <a:t>Sensors</a:t>
              </a:r>
              <a:endParaRPr lang="en-IN" sz="1800" b="0" strike="noStrike" spc="-1">
                <a:latin typeface="Arial"/>
              </a:endParaRPr>
            </a:p>
          </p:txBody>
        </p:sp>
        <p:sp>
          <p:nvSpPr>
            <p:cNvPr id="295" name="CustomShape 10"/>
            <p:cNvSpPr/>
            <p:nvPr/>
          </p:nvSpPr>
          <p:spPr>
            <a:xfrm>
              <a:off x="2749320" y="4164840"/>
              <a:ext cx="1104480" cy="294840"/>
            </a:xfrm>
            <a:prstGeom prst="rect">
              <a:avLst/>
            </a:prstGeom>
            <a:noFill/>
            <a:ln w="12600">
              <a:noFill/>
            </a:ln>
          </p:spPr>
          <p:style>
            <a:lnRef idx="0">
              <a:scrgbClr r="0" g="0" b="0"/>
            </a:lnRef>
            <a:fillRef idx="0">
              <a:scrgbClr r="0" g="0" b="0"/>
            </a:fillRef>
            <a:effectRef idx="0">
              <a:scrgbClr r="0" g="0" b="0"/>
            </a:effectRef>
            <a:fontRef idx="minor"/>
          </p:style>
          <p:txBody>
            <a:bodyPr lIns="0" tIns="0" rIns="40680" bIns="0"/>
            <a:lstStyle/>
            <a:p>
              <a:pPr marL="29880" algn="ctr">
                <a:lnSpc>
                  <a:spcPct val="100000"/>
                </a:lnSpc>
              </a:pPr>
              <a:r>
                <a:rPr lang="en-IN" sz="1800" b="0" strike="noStrike" spc="-1">
                  <a:solidFill>
                    <a:srgbClr val="000000"/>
                  </a:solidFill>
                  <a:latin typeface="Calibri"/>
                </a:rPr>
                <a:t>Actuators</a:t>
              </a:r>
              <a:endParaRPr lang="en-IN" sz="1800" b="0" strike="noStrike" spc="-1">
                <a:latin typeface="Arial"/>
              </a:endParaRPr>
            </a:p>
          </p:txBody>
        </p:sp>
      </p:grpSp>
      <p:sp>
        <p:nvSpPr>
          <p:cNvPr id="296" name="CustomShape 11"/>
          <p:cNvSpPr/>
          <p:nvPr/>
        </p:nvSpPr>
        <p:spPr>
          <a:xfrm>
            <a:off x="5380560" y="3194280"/>
            <a:ext cx="1428480" cy="1304640"/>
          </a:xfrm>
          <a:prstGeom prst="roundRect">
            <a:avLst>
              <a:gd name="adj" fmla="val 10944"/>
            </a:avLst>
          </a:prstGeom>
          <a:solidFill>
            <a:srgbClr val="9FB0D1"/>
          </a:solidFill>
          <a:ln w="12600">
            <a:solidFill>
              <a:schemeClr val="tx1"/>
            </a:solidFill>
            <a:round/>
          </a:ln>
        </p:spPr>
        <p:style>
          <a:lnRef idx="0">
            <a:scrgbClr r="0" g="0" b="0"/>
          </a:lnRef>
          <a:fillRef idx="0">
            <a:scrgbClr r="0" g="0" b="0"/>
          </a:fillRef>
          <a:effectRef idx="0">
            <a:scrgbClr r="0" g="0" b="0"/>
          </a:effectRef>
          <a:fontRef idx="minor"/>
        </p:style>
      </p:sp>
      <p:sp>
        <p:nvSpPr>
          <p:cNvPr id="297" name="CustomShape 12"/>
          <p:cNvSpPr/>
          <p:nvPr/>
        </p:nvSpPr>
        <p:spPr>
          <a:xfrm>
            <a:off x="5282640" y="3257640"/>
            <a:ext cx="1618920" cy="352080"/>
          </a:xfrm>
          <a:prstGeom prst="rect">
            <a:avLst/>
          </a:prstGeom>
          <a:noFill/>
          <a:ln w="12600">
            <a:noFill/>
          </a:ln>
        </p:spPr>
        <p:style>
          <a:lnRef idx="0">
            <a:scrgbClr r="0" g="0" b="0"/>
          </a:lnRef>
          <a:fillRef idx="0">
            <a:scrgbClr r="0" g="0" b="0"/>
          </a:fillRef>
          <a:effectRef idx="0">
            <a:scrgbClr r="0" g="0" b="0"/>
          </a:effectRef>
          <a:fontRef idx="minor"/>
        </p:style>
        <p:txBody>
          <a:bodyPr lIns="0" tIns="0" rIns="30600" bIns="0"/>
          <a:lstStyle/>
          <a:p>
            <a:pPr marL="29880" algn="ctr">
              <a:lnSpc>
                <a:spcPct val="100000"/>
              </a:lnSpc>
            </a:pPr>
            <a:r>
              <a:rPr lang="en-IN" sz="1800" b="1" strike="noStrike" spc="-1">
                <a:solidFill>
                  <a:srgbClr val="000000"/>
                </a:solidFill>
                <a:latin typeface="Calibri"/>
              </a:rPr>
              <a:t>Environment</a:t>
            </a:r>
            <a:endParaRPr lang="en-IN" sz="1800" b="0" strike="noStrike" spc="-1">
              <a:latin typeface="Arial"/>
            </a:endParaRPr>
          </a:p>
        </p:txBody>
      </p:sp>
      <p:sp>
        <p:nvSpPr>
          <p:cNvPr id="298" name="Line 13"/>
          <p:cNvSpPr/>
          <p:nvPr/>
        </p:nvSpPr>
        <p:spPr>
          <a:xfrm>
            <a:off x="3896640" y="3574080"/>
            <a:ext cx="1859760" cy="360"/>
          </a:xfrm>
          <a:prstGeom prst="line">
            <a:avLst/>
          </a:prstGeom>
          <a:ln w="25560">
            <a:solidFill>
              <a:schemeClr val="tx1"/>
            </a:solidFill>
            <a:round/>
            <a:headEnd type="stealth" w="med" len="med"/>
          </a:ln>
        </p:spPr>
        <p:style>
          <a:lnRef idx="0">
            <a:scrgbClr r="0" g="0" b="0"/>
          </a:lnRef>
          <a:fillRef idx="0">
            <a:scrgbClr r="0" g="0" b="0"/>
          </a:fillRef>
          <a:effectRef idx="0">
            <a:scrgbClr r="0" g="0" b="0"/>
          </a:effectRef>
          <a:fontRef idx="minor"/>
        </p:style>
      </p:sp>
      <p:sp>
        <p:nvSpPr>
          <p:cNvPr id="299" name="Line 14"/>
          <p:cNvSpPr/>
          <p:nvPr/>
        </p:nvSpPr>
        <p:spPr>
          <a:xfrm flipH="1">
            <a:off x="3989520" y="4324320"/>
            <a:ext cx="1761120" cy="360"/>
          </a:xfrm>
          <a:prstGeom prst="line">
            <a:avLst/>
          </a:prstGeom>
          <a:ln w="25560">
            <a:solidFill>
              <a:schemeClr val="tx1"/>
            </a:solidFill>
            <a:round/>
            <a:headEnd type="stealth" w="med" len="med"/>
          </a:ln>
        </p:spPr>
        <p:style>
          <a:lnRef idx="0">
            <a:scrgbClr r="0" g="0" b="0"/>
          </a:lnRef>
          <a:fillRef idx="0">
            <a:scrgbClr r="0" g="0" b="0"/>
          </a:fillRef>
          <a:effectRef idx="0">
            <a:scrgbClr r="0" g="0" b="0"/>
          </a:effectRef>
          <a:fontRef idx="minor"/>
        </p:style>
      </p:sp>
      <p:sp>
        <p:nvSpPr>
          <p:cNvPr id="300" name="CustomShape 15"/>
          <p:cNvSpPr/>
          <p:nvPr/>
        </p:nvSpPr>
        <p:spPr>
          <a:xfrm>
            <a:off x="4397040" y="3584880"/>
            <a:ext cx="942480" cy="266400"/>
          </a:xfrm>
          <a:prstGeom prst="rect">
            <a:avLst/>
          </a:prstGeom>
          <a:noFill/>
          <a:ln w="12600">
            <a:noFill/>
          </a:ln>
        </p:spPr>
        <p:style>
          <a:lnRef idx="0">
            <a:scrgbClr r="0" g="0" b="0"/>
          </a:lnRef>
          <a:fillRef idx="0">
            <a:scrgbClr r="0" g="0" b="0"/>
          </a:fillRef>
          <a:effectRef idx="0">
            <a:scrgbClr r="0" g="0" b="0"/>
          </a:effectRef>
          <a:fontRef idx="minor"/>
        </p:style>
        <p:txBody>
          <a:bodyPr lIns="0" tIns="0" rIns="30600" bIns="0"/>
          <a:lstStyle/>
          <a:p>
            <a:pPr marL="29880" algn="ctr">
              <a:lnSpc>
                <a:spcPct val="100000"/>
              </a:lnSpc>
            </a:pPr>
            <a:r>
              <a:rPr lang="en-IN" sz="1200" b="0" strike="noStrike" spc="-1">
                <a:solidFill>
                  <a:srgbClr val="000000"/>
                </a:solidFill>
                <a:latin typeface="Calibri"/>
              </a:rPr>
              <a:t>Percepts</a:t>
            </a:r>
            <a:endParaRPr lang="en-IN" sz="1200" b="0" strike="noStrike" spc="-1">
              <a:latin typeface="Arial"/>
            </a:endParaRPr>
          </a:p>
        </p:txBody>
      </p:sp>
      <p:sp>
        <p:nvSpPr>
          <p:cNvPr id="301" name="CustomShape 16"/>
          <p:cNvSpPr/>
          <p:nvPr/>
        </p:nvSpPr>
        <p:spPr>
          <a:xfrm>
            <a:off x="4463640" y="4324320"/>
            <a:ext cx="809280" cy="304560"/>
          </a:xfrm>
          <a:prstGeom prst="rect">
            <a:avLst/>
          </a:prstGeom>
          <a:noFill/>
          <a:ln w="12600">
            <a:noFill/>
          </a:ln>
        </p:spPr>
        <p:style>
          <a:lnRef idx="0">
            <a:scrgbClr r="0" g="0" b="0"/>
          </a:lnRef>
          <a:fillRef idx="0">
            <a:scrgbClr r="0" g="0" b="0"/>
          </a:fillRef>
          <a:effectRef idx="0">
            <a:scrgbClr r="0" g="0" b="0"/>
          </a:effectRef>
          <a:fontRef idx="minor"/>
        </p:style>
        <p:txBody>
          <a:bodyPr lIns="0" tIns="0" rIns="30600" bIns="0"/>
          <a:lstStyle/>
          <a:p>
            <a:pPr marL="29880" algn="ctr">
              <a:lnSpc>
                <a:spcPct val="100000"/>
              </a:lnSpc>
            </a:pPr>
            <a:r>
              <a:rPr lang="en-IN" sz="1200" b="0" strike="noStrike" spc="-1">
                <a:solidFill>
                  <a:srgbClr val="000000"/>
                </a:solidFill>
                <a:latin typeface="Calibri"/>
              </a:rPr>
              <a:t>Actions</a:t>
            </a:r>
            <a:endParaRPr lang="en-IN"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and environments</a:t>
            </a:r>
          </a:p>
        </p:txBody>
      </p:sp>
      <p:sp>
        <p:nvSpPr>
          <p:cNvPr id="3" name="Content Placeholder 2"/>
          <p:cNvSpPr>
            <a:spLocks noGrp="1"/>
          </p:cNvSpPr>
          <p:nvPr>
            <p:ph idx="1"/>
          </p:nvPr>
        </p:nvSpPr>
        <p:spPr>
          <a:xfrm>
            <a:off x="304800" y="3333752"/>
            <a:ext cx="8839200" cy="1260873"/>
          </a:xfrm>
        </p:spPr>
        <p:txBody>
          <a:bodyPr/>
          <a:lstStyle/>
          <a:p>
            <a:r>
              <a:rPr lang="en-US" dirty="0"/>
              <a:t>An agent </a:t>
            </a:r>
            <a:r>
              <a:rPr lang="en-US" b="1" i="1" dirty="0">
                <a:solidFill>
                  <a:srgbClr val="FF0000"/>
                </a:solidFill>
              </a:rPr>
              <a:t>perceives</a:t>
            </a:r>
            <a:r>
              <a:rPr lang="en-US" dirty="0"/>
              <a:t> its environment through </a:t>
            </a:r>
            <a:r>
              <a:rPr lang="en-US" b="1" i="1" dirty="0">
                <a:solidFill>
                  <a:srgbClr val="0000FF"/>
                </a:solidFill>
              </a:rPr>
              <a:t>sensors</a:t>
            </a:r>
            <a:r>
              <a:rPr lang="en-US" dirty="0"/>
              <a:t> and </a:t>
            </a:r>
            <a:r>
              <a:rPr lang="en-US" b="1" i="1" dirty="0">
                <a:solidFill>
                  <a:srgbClr val="FF0000"/>
                </a:solidFill>
              </a:rPr>
              <a:t>acts</a:t>
            </a:r>
            <a:r>
              <a:rPr lang="en-US" dirty="0"/>
              <a:t> upon it through </a:t>
            </a:r>
            <a:r>
              <a:rPr lang="en-US" b="1" i="1" dirty="0">
                <a:solidFill>
                  <a:srgbClr val="0000FF"/>
                </a:solidFill>
              </a:rPr>
              <a:t>actuators</a:t>
            </a:r>
            <a:r>
              <a:rPr lang="en-US" dirty="0"/>
              <a:t> (or </a:t>
            </a:r>
            <a:r>
              <a:rPr lang="en-US" i="1" dirty="0">
                <a:solidFill>
                  <a:srgbClr val="0000FF"/>
                </a:solidFill>
              </a:rPr>
              <a:t>effectors</a:t>
            </a:r>
            <a:r>
              <a:rPr lang="en-US" dirty="0"/>
              <a:t>, depending on whom you ask)</a:t>
            </a:r>
          </a:p>
        </p:txBody>
      </p:sp>
      <p:grpSp>
        <p:nvGrpSpPr>
          <p:cNvPr id="4" name="Group 3"/>
          <p:cNvGrpSpPr/>
          <p:nvPr/>
        </p:nvGrpSpPr>
        <p:grpSpPr>
          <a:xfrm>
            <a:off x="2209800" y="1352553"/>
            <a:ext cx="4692252" cy="1434703"/>
            <a:chOff x="2209800" y="3194447"/>
            <a:chExt cx="4692252" cy="1434703"/>
          </a:xfrm>
        </p:grpSpPr>
        <p:sp>
          <p:nvSpPr>
            <p:cNvPr id="5"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6"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7"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8" name="Group 10"/>
            <p:cNvGrpSpPr>
              <a:grpSpLocks/>
            </p:cNvGrpSpPr>
            <p:nvPr/>
          </p:nvGrpSpPr>
          <p:grpSpPr bwMode="auto">
            <a:xfrm>
              <a:off x="3077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9" name="Group 13"/>
            <p:cNvGrpSpPr>
              <a:grpSpLocks/>
            </p:cNvGrpSpPr>
            <p:nvPr/>
          </p:nvGrpSpPr>
          <p:grpSpPr bwMode="auto">
            <a:xfrm>
              <a:off x="2749152" y="3400425"/>
              <a:ext cx="1104900" cy="1059657"/>
              <a:chOff x="0" y="-6"/>
              <a:chExt cx="928" cy="890"/>
            </a:xfrm>
          </p:grpSpPr>
          <p:sp>
            <p:nvSpPr>
              <p:cNvPr id="16"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11"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12"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3"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4"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Percepts</a:t>
              </a:r>
            </a:p>
          </p:txBody>
        </p:sp>
        <p:sp>
          <p:nvSpPr>
            <p:cNvPr id="15"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Actions</a:t>
              </a:r>
            </a:p>
          </p:txBody>
        </p:sp>
      </p:grpSp>
    </p:spTree>
    <p:extLst>
      <p:ext uri="{BB962C8B-B14F-4D97-AF65-F5344CB8AC3E}">
        <p14:creationId xmlns:p14="http://schemas.microsoft.com/office/powerpoint/2010/main" val="129660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a:t>
            </a:r>
          </a:p>
        </p:txBody>
      </p:sp>
      <p:sp>
        <p:nvSpPr>
          <p:cNvPr id="3" name="Content Placeholder 2"/>
          <p:cNvSpPr>
            <a:spLocks noGrp="1"/>
          </p:cNvSpPr>
          <p:nvPr>
            <p:ph idx="1"/>
          </p:nvPr>
        </p:nvSpPr>
        <p:spPr>
          <a:xfrm>
            <a:off x="304800" y="1047750"/>
            <a:ext cx="8610600" cy="3546873"/>
          </a:xfrm>
        </p:spPr>
        <p:txBody>
          <a:bodyPr/>
          <a:lstStyle/>
          <a:p>
            <a:r>
              <a:rPr lang="en-US" dirty="0"/>
              <a:t>For online lectures:</a:t>
            </a:r>
          </a:p>
          <a:p>
            <a:pPr lvl="1"/>
            <a:r>
              <a:rPr lang="en-US" dirty="0"/>
              <a:t>Camera and mic off</a:t>
            </a:r>
          </a:p>
          <a:p>
            <a:pPr lvl="1"/>
            <a:r>
              <a:rPr lang="en-US" dirty="0"/>
              <a:t>Please do ask questions: “Hand Up” or write in Chat</a:t>
            </a:r>
          </a:p>
          <a:p>
            <a:pPr lvl="1"/>
            <a:endParaRPr lang="en-US" dirty="0"/>
          </a:p>
          <a:p>
            <a:r>
              <a:rPr lang="en-US" dirty="0"/>
              <a:t>We (staff) are here to help </a:t>
            </a:r>
          </a:p>
          <a:p>
            <a:pPr lvl="1"/>
            <a:r>
              <a:rPr lang="en-US" dirty="0"/>
              <a:t>Please do observe academic integrity policies!</a:t>
            </a:r>
          </a:p>
          <a:p>
            <a:pPr lvl="1"/>
            <a:r>
              <a:rPr lang="en-US" dirty="0"/>
              <a:t>Please don’t exclude your fellow students!</a:t>
            </a:r>
          </a:p>
        </p:txBody>
      </p:sp>
    </p:spTree>
    <p:extLst>
      <p:ext uri="{BB962C8B-B14F-4D97-AF65-F5344CB8AC3E}">
        <p14:creationId xmlns:p14="http://schemas.microsoft.com/office/powerpoint/2010/main" val="1740404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and environments</a:t>
            </a:r>
          </a:p>
        </p:txBody>
      </p:sp>
      <p:sp>
        <p:nvSpPr>
          <p:cNvPr id="3" name="Content Placeholder 2"/>
          <p:cNvSpPr>
            <a:spLocks noGrp="1"/>
          </p:cNvSpPr>
          <p:nvPr>
            <p:ph idx="1"/>
          </p:nvPr>
        </p:nvSpPr>
        <p:spPr>
          <a:xfrm>
            <a:off x="304800" y="3333752"/>
            <a:ext cx="8839200" cy="1260873"/>
          </a:xfrm>
        </p:spPr>
        <p:txBody>
          <a:bodyPr/>
          <a:lstStyle/>
          <a:p>
            <a:r>
              <a:rPr lang="en-US" dirty="0"/>
              <a:t>Are humans agents?</a:t>
            </a:r>
          </a:p>
          <a:p>
            <a:r>
              <a:rPr lang="en-US" dirty="0"/>
              <a:t>Yes!</a:t>
            </a:r>
          </a:p>
          <a:p>
            <a:pPr lvl="1"/>
            <a:r>
              <a:rPr lang="en-US" dirty="0"/>
              <a:t>Sensors = vision, audio, touch, smell, taste, proprioception</a:t>
            </a:r>
          </a:p>
          <a:p>
            <a:pPr lvl="1"/>
            <a:r>
              <a:rPr lang="en-US" dirty="0"/>
              <a:t>Actuators = muscles, secretions, changing brain state</a:t>
            </a:r>
          </a:p>
        </p:txBody>
      </p:sp>
      <p:grpSp>
        <p:nvGrpSpPr>
          <p:cNvPr id="4" name="Group 3"/>
          <p:cNvGrpSpPr/>
          <p:nvPr/>
        </p:nvGrpSpPr>
        <p:grpSpPr>
          <a:xfrm>
            <a:off x="2209800" y="1352553"/>
            <a:ext cx="4692252" cy="1434703"/>
            <a:chOff x="2209800" y="3194447"/>
            <a:chExt cx="4692252" cy="1434703"/>
          </a:xfrm>
        </p:grpSpPr>
        <p:sp>
          <p:nvSpPr>
            <p:cNvPr id="5"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6"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7"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8" name="Group 10"/>
            <p:cNvGrpSpPr>
              <a:grpSpLocks/>
            </p:cNvGrpSpPr>
            <p:nvPr/>
          </p:nvGrpSpPr>
          <p:grpSpPr bwMode="auto">
            <a:xfrm>
              <a:off x="3077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9" name="Group 13"/>
            <p:cNvGrpSpPr>
              <a:grpSpLocks/>
            </p:cNvGrpSpPr>
            <p:nvPr/>
          </p:nvGrpSpPr>
          <p:grpSpPr bwMode="auto">
            <a:xfrm>
              <a:off x="2749152" y="3400425"/>
              <a:ext cx="1104900" cy="1059657"/>
              <a:chOff x="0" y="-6"/>
              <a:chExt cx="928" cy="890"/>
            </a:xfrm>
          </p:grpSpPr>
          <p:sp>
            <p:nvSpPr>
              <p:cNvPr id="16"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11"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12"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3"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4"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Percepts</a:t>
              </a:r>
            </a:p>
          </p:txBody>
        </p:sp>
        <p:sp>
          <p:nvSpPr>
            <p:cNvPr id="15"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Actions</a:t>
              </a:r>
            </a:p>
          </p:txBody>
        </p:sp>
      </p:grpSp>
    </p:spTree>
    <p:extLst>
      <p:ext uri="{BB962C8B-B14F-4D97-AF65-F5344CB8AC3E}">
        <p14:creationId xmlns:p14="http://schemas.microsoft.com/office/powerpoint/2010/main" val="237858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and environments</a:t>
            </a:r>
          </a:p>
        </p:txBody>
      </p:sp>
      <p:sp>
        <p:nvSpPr>
          <p:cNvPr id="3" name="Content Placeholder 2"/>
          <p:cNvSpPr>
            <a:spLocks noGrp="1"/>
          </p:cNvSpPr>
          <p:nvPr>
            <p:ph idx="1"/>
          </p:nvPr>
        </p:nvSpPr>
        <p:spPr>
          <a:xfrm>
            <a:off x="304800" y="3333752"/>
            <a:ext cx="8839200" cy="1260873"/>
          </a:xfrm>
        </p:spPr>
        <p:txBody>
          <a:bodyPr/>
          <a:lstStyle/>
          <a:p>
            <a:r>
              <a:rPr lang="en-US" dirty="0"/>
              <a:t>Are pocket calculators agents?</a:t>
            </a:r>
          </a:p>
          <a:p>
            <a:r>
              <a:rPr lang="en-US" dirty="0"/>
              <a:t>Yes!</a:t>
            </a:r>
          </a:p>
          <a:p>
            <a:pPr lvl="1"/>
            <a:r>
              <a:rPr lang="en-US" dirty="0"/>
              <a:t>Sensors = key state sensors</a:t>
            </a:r>
          </a:p>
          <a:p>
            <a:pPr lvl="1"/>
            <a:r>
              <a:rPr lang="en-US" dirty="0"/>
              <a:t>Actuators = digit display</a:t>
            </a:r>
          </a:p>
        </p:txBody>
      </p:sp>
      <p:grpSp>
        <p:nvGrpSpPr>
          <p:cNvPr id="4" name="Group 3"/>
          <p:cNvGrpSpPr/>
          <p:nvPr/>
        </p:nvGrpSpPr>
        <p:grpSpPr>
          <a:xfrm>
            <a:off x="2209800" y="1352553"/>
            <a:ext cx="4692252" cy="1434703"/>
            <a:chOff x="2209800" y="3194447"/>
            <a:chExt cx="4692252" cy="1434703"/>
          </a:xfrm>
        </p:grpSpPr>
        <p:sp>
          <p:nvSpPr>
            <p:cNvPr id="5"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6"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7"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8" name="Group 10"/>
            <p:cNvGrpSpPr>
              <a:grpSpLocks/>
            </p:cNvGrpSpPr>
            <p:nvPr/>
          </p:nvGrpSpPr>
          <p:grpSpPr bwMode="auto">
            <a:xfrm>
              <a:off x="3077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9" name="Group 13"/>
            <p:cNvGrpSpPr>
              <a:grpSpLocks/>
            </p:cNvGrpSpPr>
            <p:nvPr/>
          </p:nvGrpSpPr>
          <p:grpSpPr bwMode="auto">
            <a:xfrm>
              <a:off x="2749152" y="3400425"/>
              <a:ext cx="1104900" cy="1059657"/>
              <a:chOff x="0" y="-6"/>
              <a:chExt cx="928" cy="890"/>
            </a:xfrm>
          </p:grpSpPr>
          <p:sp>
            <p:nvSpPr>
              <p:cNvPr id="16"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11"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12"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3"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4"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Percepts</a:t>
              </a:r>
            </a:p>
          </p:txBody>
        </p:sp>
        <p:sp>
          <p:nvSpPr>
            <p:cNvPr id="15"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Actions</a:t>
              </a:r>
            </a:p>
          </p:txBody>
        </p:sp>
      </p:grpSp>
    </p:spTree>
    <p:extLst>
      <p:ext uri="{BB962C8B-B14F-4D97-AF65-F5344CB8AC3E}">
        <p14:creationId xmlns:p14="http://schemas.microsoft.com/office/powerpoint/2010/main" val="171686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and environments</a:t>
            </a:r>
          </a:p>
        </p:txBody>
      </p:sp>
      <p:sp>
        <p:nvSpPr>
          <p:cNvPr id="3" name="Content Placeholder 2"/>
          <p:cNvSpPr>
            <a:spLocks noGrp="1"/>
          </p:cNvSpPr>
          <p:nvPr>
            <p:ph idx="1"/>
          </p:nvPr>
        </p:nvSpPr>
        <p:spPr>
          <a:xfrm>
            <a:off x="304800" y="3333752"/>
            <a:ext cx="8839200" cy="1260873"/>
          </a:xfrm>
        </p:spPr>
        <p:txBody>
          <a:bodyPr/>
          <a:lstStyle/>
          <a:p>
            <a:r>
              <a:rPr lang="en-US" dirty="0"/>
              <a:t>AI is more interested in agents with large computational resources and environments that require nontrivial decision making</a:t>
            </a:r>
          </a:p>
        </p:txBody>
      </p:sp>
      <p:grpSp>
        <p:nvGrpSpPr>
          <p:cNvPr id="4" name="Group 3"/>
          <p:cNvGrpSpPr/>
          <p:nvPr/>
        </p:nvGrpSpPr>
        <p:grpSpPr>
          <a:xfrm>
            <a:off x="2209800" y="1352553"/>
            <a:ext cx="4692252" cy="1434703"/>
            <a:chOff x="2209800" y="3194447"/>
            <a:chExt cx="4692252" cy="1434703"/>
          </a:xfrm>
        </p:grpSpPr>
        <p:sp>
          <p:nvSpPr>
            <p:cNvPr id="5"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6"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7"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8" name="Group 10"/>
            <p:cNvGrpSpPr>
              <a:grpSpLocks/>
            </p:cNvGrpSpPr>
            <p:nvPr/>
          </p:nvGrpSpPr>
          <p:grpSpPr bwMode="auto">
            <a:xfrm>
              <a:off x="3077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9" name="Group 13"/>
            <p:cNvGrpSpPr>
              <a:grpSpLocks/>
            </p:cNvGrpSpPr>
            <p:nvPr/>
          </p:nvGrpSpPr>
          <p:grpSpPr bwMode="auto">
            <a:xfrm>
              <a:off x="2749152" y="3400425"/>
              <a:ext cx="1104900" cy="1059657"/>
              <a:chOff x="0" y="-6"/>
              <a:chExt cx="928" cy="890"/>
            </a:xfrm>
          </p:grpSpPr>
          <p:sp>
            <p:nvSpPr>
              <p:cNvPr id="16"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11"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12"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3"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4"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Percepts</a:t>
              </a:r>
            </a:p>
          </p:txBody>
        </p:sp>
        <p:sp>
          <p:nvSpPr>
            <p:cNvPr id="15"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Actions</a:t>
              </a:r>
            </a:p>
          </p:txBody>
        </p:sp>
      </p:grpSp>
    </p:spTree>
    <p:extLst>
      <p:ext uri="{BB962C8B-B14F-4D97-AF65-F5344CB8AC3E}">
        <p14:creationId xmlns:p14="http://schemas.microsoft.com/office/powerpoint/2010/main" val="719923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 functions</a:t>
            </a:r>
          </a:p>
        </p:txBody>
      </p:sp>
      <p:sp>
        <p:nvSpPr>
          <p:cNvPr id="3" name="Content Placeholder 2"/>
          <p:cNvSpPr>
            <a:spLocks noGrp="1"/>
          </p:cNvSpPr>
          <p:nvPr>
            <p:ph idx="1"/>
          </p:nvPr>
        </p:nvSpPr>
        <p:spPr>
          <a:xfrm>
            <a:off x="304800" y="1082279"/>
            <a:ext cx="8839200" cy="1337071"/>
          </a:xfrm>
        </p:spPr>
        <p:txBody>
          <a:bodyPr/>
          <a:lstStyle/>
          <a:p>
            <a:r>
              <a:rPr lang="en-US" dirty="0"/>
              <a:t>The </a:t>
            </a:r>
            <a:r>
              <a:rPr lang="en-US" b="1" i="1" dirty="0">
                <a:solidFill>
                  <a:srgbClr val="FF0000"/>
                </a:solidFill>
              </a:rPr>
              <a:t>agent function</a:t>
            </a:r>
            <a:r>
              <a:rPr lang="en-US" dirty="0"/>
              <a:t> maps from percept histories to actions:</a:t>
            </a:r>
          </a:p>
          <a:p>
            <a:pPr lvl="1"/>
            <a:r>
              <a:rPr lang="en-US" i="1" dirty="0">
                <a:solidFill>
                  <a:srgbClr val="D500D6"/>
                </a:solidFill>
              </a:rPr>
              <a:t>f</a:t>
            </a:r>
            <a:r>
              <a:rPr lang="en-US" dirty="0">
                <a:solidFill>
                  <a:srgbClr val="D500D6"/>
                </a:solidFill>
              </a:rPr>
              <a:t> : </a:t>
            </a:r>
            <a:r>
              <a:rPr lang="en-US" dirty="0">
                <a:solidFill>
                  <a:srgbClr val="D500D6"/>
                </a:solidFill>
                <a:latin typeface="Lucida Calligraphy"/>
                <a:cs typeface="Lucida Calligraphy"/>
              </a:rPr>
              <a:t>P</a:t>
            </a:r>
            <a:r>
              <a:rPr lang="en-US" dirty="0">
                <a:solidFill>
                  <a:srgbClr val="D500D6"/>
                </a:solidFill>
                <a:latin typeface="Calibri"/>
                <a:cs typeface="Calibri"/>
              </a:rPr>
              <a:t>* </a:t>
            </a:r>
            <a:r>
              <a:rPr lang="en-US" dirty="0">
                <a:solidFill>
                  <a:srgbClr val="D500D6"/>
                </a:solidFill>
                <a:sym typeface="Symbol"/>
              </a:rPr>
              <a:t></a:t>
            </a:r>
            <a:r>
              <a:rPr lang="en-US" i="1" dirty="0">
                <a:solidFill>
                  <a:srgbClr val="D500D6"/>
                </a:solidFill>
                <a:sym typeface="Symbol"/>
              </a:rPr>
              <a:t> </a:t>
            </a:r>
            <a:r>
              <a:rPr lang="en-US" i="1" dirty="0">
                <a:solidFill>
                  <a:srgbClr val="D500D6"/>
                </a:solidFill>
                <a:latin typeface="Lucida Calligraphy"/>
                <a:cs typeface="Lucida Calligraphy"/>
                <a:sym typeface="Symbol"/>
              </a:rPr>
              <a:t>A</a:t>
            </a:r>
          </a:p>
          <a:p>
            <a:pPr lvl="1"/>
            <a:r>
              <a:rPr lang="en-US" dirty="0">
                <a:latin typeface="Calibri"/>
                <a:cs typeface="Calibri"/>
                <a:sym typeface="Symbol"/>
              </a:rPr>
              <a:t>I.e., the agent’s actual response to any sequence of percepts</a:t>
            </a:r>
          </a:p>
        </p:txBody>
      </p:sp>
      <p:grpSp>
        <p:nvGrpSpPr>
          <p:cNvPr id="108" name="Group 107">
            <a:extLst>
              <a:ext uri="{FF2B5EF4-FFF2-40B4-BE49-F238E27FC236}">
                <a16:creationId xmlns:a16="http://schemas.microsoft.com/office/drawing/2014/main" id="{561BD0A9-EB84-A040-981A-2BAF20DE11D6}"/>
              </a:ext>
            </a:extLst>
          </p:cNvPr>
          <p:cNvGrpSpPr/>
          <p:nvPr/>
        </p:nvGrpSpPr>
        <p:grpSpPr>
          <a:xfrm>
            <a:off x="1295400" y="2573415"/>
            <a:ext cx="1457029" cy="1696201"/>
            <a:chOff x="1295400" y="2573415"/>
            <a:chExt cx="1457029" cy="1696201"/>
          </a:xfrm>
        </p:grpSpPr>
        <p:sp>
          <p:nvSpPr>
            <p:cNvPr id="5" name="Rectangle 4">
              <a:extLst>
                <a:ext uri="{FF2B5EF4-FFF2-40B4-BE49-F238E27FC236}">
                  <a16:creationId xmlns:a16="http://schemas.microsoft.com/office/drawing/2014/main" id="{8CF28B2C-00E8-A840-A91B-B397DA3469A6}"/>
                </a:ext>
              </a:extLst>
            </p:cNvPr>
            <p:cNvSpPr/>
            <p:nvPr/>
          </p:nvSpPr>
          <p:spPr>
            <a:xfrm>
              <a:off x="1861424" y="2629827"/>
              <a:ext cx="891005" cy="163978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a:extLst>
                <a:ext uri="{FF2B5EF4-FFF2-40B4-BE49-F238E27FC236}">
                  <a16:creationId xmlns:a16="http://schemas.microsoft.com/office/drawing/2014/main" id="{17503A40-109D-0547-859B-A725989243BB}"/>
                </a:ext>
              </a:extLst>
            </p:cNvPr>
            <p:cNvSpPr txBox="1"/>
            <p:nvPr/>
          </p:nvSpPr>
          <p:spPr>
            <a:xfrm>
              <a:off x="1295400" y="2573415"/>
              <a:ext cx="543739" cy="253916"/>
            </a:xfrm>
            <a:prstGeom prst="rect">
              <a:avLst/>
            </a:prstGeom>
            <a:noFill/>
          </p:spPr>
          <p:txBody>
            <a:bodyPr wrap="none" rtlCol="0">
              <a:spAutoFit/>
            </a:bodyPr>
            <a:lstStyle/>
            <a:p>
              <a:r>
                <a:rPr lang="en-US" sz="1050" dirty="0"/>
                <a:t>NEXT</a:t>
              </a:r>
            </a:p>
          </p:txBody>
        </p:sp>
        <p:grpSp>
          <p:nvGrpSpPr>
            <p:cNvPr id="7" name="Group 6">
              <a:extLst>
                <a:ext uri="{FF2B5EF4-FFF2-40B4-BE49-F238E27FC236}">
                  <a16:creationId xmlns:a16="http://schemas.microsoft.com/office/drawing/2014/main" id="{59D63897-2FA2-F04E-94A1-F57126D9CEB8}"/>
                </a:ext>
              </a:extLst>
            </p:cNvPr>
            <p:cNvGrpSpPr/>
            <p:nvPr/>
          </p:nvGrpSpPr>
          <p:grpSpPr>
            <a:xfrm>
              <a:off x="2158426" y="2629827"/>
              <a:ext cx="148501" cy="655915"/>
              <a:chOff x="2286000" y="1066800"/>
              <a:chExt cx="228600" cy="914400"/>
            </a:xfrm>
            <a:solidFill>
              <a:srgbClr val="00E7E6"/>
            </a:solidFill>
          </p:grpSpPr>
          <p:sp>
            <p:nvSpPr>
              <p:cNvPr id="24" name="Rectangle 23">
                <a:extLst>
                  <a:ext uri="{FF2B5EF4-FFF2-40B4-BE49-F238E27FC236}">
                    <a16:creationId xmlns:a16="http://schemas.microsoft.com/office/drawing/2014/main" id="{7838A7E7-11B9-FE42-A87F-FE1685361E1F}"/>
                  </a:ext>
                </a:extLst>
              </p:cNvPr>
              <p:cNvSpPr/>
              <p:nvPr/>
            </p:nvSpPr>
            <p:spPr>
              <a:xfrm>
                <a:off x="2286000" y="10668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C2593D50-F348-F840-AEAC-AA13C7198EEF}"/>
                  </a:ext>
                </a:extLst>
              </p:cNvPr>
              <p:cNvSpPr/>
              <p:nvPr/>
            </p:nvSpPr>
            <p:spPr>
              <a:xfrm>
                <a:off x="2286000" y="12954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31EDE23A-2D66-DA49-9542-EA66A6D7F1A0}"/>
                  </a:ext>
                </a:extLst>
              </p:cNvPr>
              <p:cNvSpPr/>
              <p:nvPr/>
            </p:nvSpPr>
            <p:spPr>
              <a:xfrm>
                <a:off x="2286000" y="15240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a:extLst>
                  <a:ext uri="{FF2B5EF4-FFF2-40B4-BE49-F238E27FC236}">
                    <a16:creationId xmlns:a16="http://schemas.microsoft.com/office/drawing/2014/main" id="{E7106310-84F2-6046-9F13-FF55C7336D79}"/>
                  </a:ext>
                </a:extLst>
              </p:cNvPr>
              <p:cNvSpPr/>
              <p:nvPr/>
            </p:nvSpPr>
            <p:spPr>
              <a:xfrm>
                <a:off x="2286000" y="17526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 name="Group 7">
              <a:extLst>
                <a:ext uri="{FF2B5EF4-FFF2-40B4-BE49-F238E27FC236}">
                  <a16:creationId xmlns:a16="http://schemas.microsoft.com/office/drawing/2014/main" id="{BC5BB760-8D7A-3245-B1D5-9EE2FADD1109}"/>
                </a:ext>
              </a:extLst>
            </p:cNvPr>
            <p:cNvGrpSpPr/>
            <p:nvPr/>
          </p:nvGrpSpPr>
          <p:grpSpPr>
            <a:xfrm rot="16200000">
              <a:off x="1354172" y="2779571"/>
              <a:ext cx="327958" cy="445502"/>
              <a:chOff x="3581400" y="1065143"/>
              <a:chExt cx="457200" cy="685800"/>
            </a:xfrm>
            <a:solidFill>
              <a:srgbClr val="A200F1"/>
            </a:solidFill>
          </p:grpSpPr>
          <p:sp>
            <p:nvSpPr>
              <p:cNvPr id="20" name="Rectangle 19">
                <a:extLst>
                  <a:ext uri="{FF2B5EF4-FFF2-40B4-BE49-F238E27FC236}">
                    <a16:creationId xmlns:a16="http://schemas.microsoft.com/office/drawing/2014/main" id="{7B3250C1-3B06-0B47-90BC-DD0E8B913CFA}"/>
                  </a:ext>
                </a:extLst>
              </p:cNvPr>
              <p:cNvSpPr/>
              <p:nvPr/>
            </p:nvSpPr>
            <p:spPr>
              <a:xfrm>
                <a:off x="35814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a:extLst>
                  <a:ext uri="{FF2B5EF4-FFF2-40B4-BE49-F238E27FC236}">
                    <a16:creationId xmlns:a16="http://schemas.microsoft.com/office/drawing/2014/main" id="{CC5195FA-9716-2A49-B64E-D6770C132D61}"/>
                  </a:ext>
                </a:extLst>
              </p:cNvPr>
              <p:cNvSpPr/>
              <p:nvPr/>
            </p:nvSpPr>
            <p:spPr>
              <a:xfrm>
                <a:off x="35814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a:extLst>
                  <a:ext uri="{FF2B5EF4-FFF2-40B4-BE49-F238E27FC236}">
                    <a16:creationId xmlns:a16="http://schemas.microsoft.com/office/drawing/2014/main" id="{7F356B9E-5CB5-D748-850C-343BD4A6F45A}"/>
                  </a:ext>
                </a:extLst>
              </p:cNvPr>
              <p:cNvSpPr/>
              <p:nvPr/>
            </p:nvSpPr>
            <p:spPr>
              <a:xfrm>
                <a:off x="3581400" y="15223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0CEC905E-8F72-464A-8FA3-B0DF7559CFE1}"/>
                  </a:ext>
                </a:extLst>
              </p:cNvPr>
              <p:cNvSpPr/>
              <p:nvPr/>
            </p:nvSpPr>
            <p:spPr>
              <a:xfrm>
                <a:off x="38100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 name="Group 8">
              <a:extLst>
                <a:ext uri="{FF2B5EF4-FFF2-40B4-BE49-F238E27FC236}">
                  <a16:creationId xmlns:a16="http://schemas.microsoft.com/office/drawing/2014/main" id="{75B18C18-C310-7249-A2BE-D590D380EF0D}"/>
                </a:ext>
              </a:extLst>
            </p:cNvPr>
            <p:cNvGrpSpPr/>
            <p:nvPr/>
          </p:nvGrpSpPr>
          <p:grpSpPr>
            <a:xfrm rot="16200000">
              <a:off x="1918952" y="3880565"/>
              <a:ext cx="331523" cy="446578"/>
              <a:chOff x="4572000" y="1065143"/>
              <a:chExt cx="462170" cy="687456"/>
            </a:xfrm>
            <a:solidFill>
              <a:srgbClr val="1200F1"/>
            </a:solidFill>
          </p:grpSpPr>
          <p:sp>
            <p:nvSpPr>
              <p:cNvPr id="16" name="Rectangle 15">
                <a:extLst>
                  <a:ext uri="{FF2B5EF4-FFF2-40B4-BE49-F238E27FC236}">
                    <a16:creationId xmlns:a16="http://schemas.microsoft.com/office/drawing/2014/main" id="{5A5A453C-E160-0A4A-BA9E-C586895B1B28}"/>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a:extLst>
                  <a:ext uri="{FF2B5EF4-FFF2-40B4-BE49-F238E27FC236}">
                    <a16:creationId xmlns:a16="http://schemas.microsoft.com/office/drawing/2014/main" id="{9188A4FB-8155-4241-9961-7A992CD638A4}"/>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F206167B-830D-1045-A01D-FA37E42BC34C}"/>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5D7F2937-247D-FC41-80E0-54804EC87FDD}"/>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 name="Group 9">
              <a:extLst>
                <a:ext uri="{FF2B5EF4-FFF2-40B4-BE49-F238E27FC236}">
                  <a16:creationId xmlns:a16="http://schemas.microsoft.com/office/drawing/2014/main" id="{5DC27575-4F5B-E74F-AB97-77C955BCC4C1}"/>
                </a:ext>
              </a:extLst>
            </p:cNvPr>
            <p:cNvGrpSpPr/>
            <p:nvPr/>
          </p:nvGrpSpPr>
          <p:grpSpPr>
            <a:xfrm>
              <a:off x="2009925" y="3771738"/>
              <a:ext cx="300230" cy="330333"/>
              <a:chOff x="7991060" y="828507"/>
              <a:chExt cx="462170" cy="460512"/>
            </a:xfrm>
            <a:solidFill>
              <a:srgbClr val="F1F001"/>
            </a:solidFill>
          </p:grpSpPr>
          <p:sp>
            <p:nvSpPr>
              <p:cNvPr id="12" name="Rectangle 11">
                <a:extLst>
                  <a:ext uri="{FF2B5EF4-FFF2-40B4-BE49-F238E27FC236}">
                    <a16:creationId xmlns:a16="http://schemas.microsoft.com/office/drawing/2014/main" id="{D5379C5A-1F78-A147-B256-6429210F05F1}"/>
                  </a:ext>
                </a:extLst>
              </p:cNvPr>
              <p:cNvSpPr/>
              <p:nvPr/>
            </p:nvSpPr>
            <p:spPr>
              <a:xfrm>
                <a:off x="799106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C4DA83B0-6B95-1340-84A1-D2C8E6C6933F}"/>
                  </a:ext>
                </a:extLst>
              </p:cNvPr>
              <p:cNvSpPr/>
              <p:nvPr/>
            </p:nvSpPr>
            <p:spPr>
              <a:xfrm>
                <a:off x="7991060" y="828507"/>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C3AA69AE-B0D6-6F49-B02A-4CD53B06F7F7}"/>
                  </a:ext>
                </a:extLst>
              </p:cNvPr>
              <p:cNvSpPr/>
              <p:nvPr/>
            </p:nvSpPr>
            <p:spPr>
              <a:xfrm>
                <a:off x="8224630" y="83016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Rectangle 14">
                <a:extLst>
                  <a:ext uri="{FF2B5EF4-FFF2-40B4-BE49-F238E27FC236}">
                    <a16:creationId xmlns:a16="http://schemas.microsoft.com/office/drawing/2014/main" id="{E15E3806-90B4-3D4D-87F0-DFD0B75284C4}"/>
                  </a:ext>
                </a:extLst>
              </p:cNvPr>
              <p:cNvSpPr/>
              <p:nvPr/>
            </p:nvSpPr>
            <p:spPr>
              <a:xfrm>
                <a:off x="822463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11" name="TextBox 10">
            <a:extLst>
              <a:ext uri="{FF2B5EF4-FFF2-40B4-BE49-F238E27FC236}">
                <a16:creationId xmlns:a16="http://schemas.microsoft.com/office/drawing/2014/main" id="{05E1A91F-8969-7B49-896D-51F1E15817B7}"/>
              </a:ext>
            </a:extLst>
          </p:cNvPr>
          <p:cNvSpPr txBox="1"/>
          <p:nvPr/>
        </p:nvSpPr>
        <p:spPr>
          <a:xfrm>
            <a:off x="2061246" y="4504551"/>
            <a:ext cx="570990" cy="276999"/>
          </a:xfrm>
          <a:prstGeom prst="rect">
            <a:avLst/>
          </a:prstGeom>
          <a:noFill/>
        </p:spPr>
        <p:txBody>
          <a:bodyPr wrap="none" rtlCol="0">
            <a:spAutoFit/>
          </a:bodyPr>
          <a:lstStyle/>
          <a:p>
            <a:r>
              <a:rPr lang="en-US" sz="1200" b="1" dirty="0"/>
              <a:t>LEFT</a:t>
            </a:r>
          </a:p>
        </p:txBody>
      </p:sp>
      <p:grpSp>
        <p:nvGrpSpPr>
          <p:cNvPr id="109" name="Group 108">
            <a:extLst>
              <a:ext uri="{FF2B5EF4-FFF2-40B4-BE49-F238E27FC236}">
                <a16:creationId xmlns:a16="http://schemas.microsoft.com/office/drawing/2014/main" id="{F58C1DA6-D6E3-CD49-9A08-A862C040FF25}"/>
              </a:ext>
            </a:extLst>
          </p:cNvPr>
          <p:cNvGrpSpPr/>
          <p:nvPr/>
        </p:nvGrpSpPr>
        <p:grpSpPr>
          <a:xfrm>
            <a:off x="3021452" y="2573415"/>
            <a:ext cx="1457029" cy="1696201"/>
            <a:chOff x="3021452" y="2573415"/>
            <a:chExt cx="1457029" cy="1696201"/>
          </a:xfrm>
        </p:grpSpPr>
        <p:sp>
          <p:nvSpPr>
            <p:cNvPr id="29" name="Rectangle 28">
              <a:extLst>
                <a:ext uri="{FF2B5EF4-FFF2-40B4-BE49-F238E27FC236}">
                  <a16:creationId xmlns:a16="http://schemas.microsoft.com/office/drawing/2014/main" id="{E4C1BAB6-ADEF-554F-A174-1D198A567A16}"/>
                </a:ext>
              </a:extLst>
            </p:cNvPr>
            <p:cNvSpPr/>
            <p:nvPr/>
          </p:nvSpPr>
          <p:spPr>
            <a:xfrm>
              <a:off x="3587476" y="2629827"/>
              <a:ext cx="891005" cy="163978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TextBox 29">
              <a:extLst>
                <a:ext uri="{FF2B5EF4-FFF2-40B4-BE49-F238E27FC236}">
                  <a16:creationId xmlns:a16="http://schemas.microsoft.com/office/drawing/2014/main" id="{C8E2F034-C709-314C-A629-DAABD4B2C8FC}"/>
                </a:ext>
              </a:extLst>
            </p:cNvPr>
            <p:cNvSpPr txBox="1"/>
            <p:nvPr/>
          </p:nvSpPr>
          <p:spPr>
            <a:xfrm>
              <a:off x="3021452" y="2573415"/>
              <a:ext cx="543739" cy="253916"/>
            </a:xfrm>
            <a:prstGeom prst="rect">
              <a:avLst/>
            </a:prstGeom>
            <a:noFill/>
          </p:spPr>
          <p:txBody>
            <a:bodyPr wrap="none" rtlCol="0">
              <a:spAutoFit/>
            </a:bodyPr>
            <a:lstStyle/>
            <a:p>
              <a:r>
                <a:rPr lang="en-US" sz="1050" dirty="0"/>
                <a:t>NEXT</a:t>
              </a:r>
            </a:p>
          </p:txBody>
        </p:sp>
        <p:grpSp>
          <p:nvGrpSpPr>
            <p:cNvPr id="31" name="Group 30">
              <a:extLst>
                <a:ext uri="{FF2B5EF4-FFF2-40B4-BE49-F238E27FC236}">
                  <a16:creationId xmlns:a16="http://schemas.microsoft.com/office/drawing/2014/main" id="{81B2325B-1D1B-534A-AF8C-4434A71E2E91}"/>
                </a:ext>
              </a:extLst>
            </p:cNvPr>
            <p:cNvGrpSpPr/>
            <p:nvPr/>
          </p:nvGrpSpPr>
          <p:grpSpPr>
            <a:xfrm>
              <a:off x="3742434" y="2629827"/>
              <a:ext cx="148501" cy="655915"/>
              <a:chOff x="2286000" y="1066800"/>
              <a:chExt cx="228600" cy="914400"/>
            </a:xfrm>
            <a:solidFill>
              <a:srgbClr val="00E7E6"/>
            </a:solidFill>
          </p:grpSpPr>
          <p:sp>
            <p:nvSpPr>
              <p:cNvPr id="48" name="Rectangle 47">
                <a:extLst>
                  <a:ext uri="{FF2B5EF4-FFF2-40B4-BE49-F238E27FC236}">
                    <a16:creationId xmlns:a16="http://schemas.microsoft.com/office/drawing/2014/main" id="{B8DA2FF8-D740-214A-BC09-EE30628BA2B2}"/>
                  </a:ext>
                </a:extLst>
              </p:cNvPr>
              <p:cNvSpPr/>
              <p:nvPr/>
            </p:nvSpPr>
            <p:spPr>
              <a:xfrm>
                <a:off x="2286000" y="10668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Rectangle 48">
                <a:extLst>
                  <a:ext uri="{FF2B5EF4-FFF2-40B4-BE49-F238E27FC236}">
                    <a16:creationId xmlns:a16="http://schemas.microsoft.com/office/drawing/2014/main" id="{505CFBEE-28AB-7E44-B67A-FB096544425F}"/>
                  </a:ext>
                </a:extLst>
              </p:cNvPr>
              <p:cNvSpPr/>
              <p:nvPr/>
            </p:nvSpPr>
            <p:spPr>
              <a:xfrm>
                <a:off x="2286000" y="12954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ectangle 49">
                <a:extLst>
                  <a:ext uri="{FF2B5EF4-FFF2-40B4-BE49-F238E27FC236}">
                    <a16:creationId xmlns:a16="http://schemas.microsoft.com/office/drawing/2014/main" id="{F1140F71-B203-CD41-87D9-52368081C246}"/>
                  </a:ext>
                </a:extLst>
              </p:cNvPr>
              <p:cNvSpPr/>
              <p:nvPr/>
            </p:nvSpPr>
            <p:spPr>
              <a:xfrm>
                <a:off x="2286000" y="15240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ectangle 50">
                <a:extLst>
                  <a:ext uri="{FF2B5EF4-FFF2-40B4-BE49-F238E27FC236}">
                    <a16:creationId xmlns:a16="http://schemas.microsoft.com/office/drawing/2014/main" id="{513964CC-227A-D743-BFD9-7C5273D39D89}"/>
                  </a:ext>
                </a:extLst>
              </p:cNvPr>
              <p:cNvSpPr/>
              <p:nvPr/>
            </p:nvSpPr>
            <p:spPr>
              <a:xfrm>
                <a:off x="2286000" y="17526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2" name="Group 31">
              <a:extLst>
                <a:ext uri="{FF2B5EF4-FFF2-40B4-BE49-F238E27FC236}">
                  <a16:creationId xmlns:a16="http://schemas.microsoft.com/office/drawing/2014/main" id="{952EB74E-8B86-C14B-9596-8A0A507F82EC}"/>
                </a:ext>
              </a:extLst>
            </p:cNvPr>
            <p:cNvGrpSpPr/>
            <p:nvPr/>
          </p:nvGrpSpPr>
          <p:grpSpPr>
            <a:xfrm rot="16200000">
              <a:off x="3080224" y="2779571"/>
              <a:ext cx="327958" cy="445502"/>
              <a:chOff x="3581400" y="1065143"/>
              <a:chExt cx="457200" cy="685800"/>
            </a:xfrm>
            <a:solidFill>
              <a:srgbClr val="A200F1"/>
            </a:solidFill>
          </p:grpSpPr>
          <p:sp>
            <p:nvSpPr>
              <p:cNvPr id="44" name="Rectangle 43">
                <a:extLst>
                  <a:ext uri="{FF2B5EF4-FFF2-40B4-BE49-F238E27FC236}">
                    <a16:creationId xmlns:a16="http://schemas.microsoft.com/office/drawing/2014/main" id="{39D5E31C-23A1-9B4D-AD24-4C249D489009}"/>
                  </a:ext>
                </a:extLst>
              </p:cNvPr>
              <p:cNvSpPr/>
              <p:nvPr/>
            </p:nvSpPr>
            <p:spPr>
              <a:xfrm>
                <a:off x="35814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Rectangle 44">
                <a:extLst>
                  <a:ext uri="{FF2B5EF4-FFF2-40B4-BE49-F238E27FC236}">
                    <a16:creationId xmlns:a16="http://schemas.microsoft.com/office/drawing/2014/main" id="{8F507CFC-1FC7-7F4E-BD57-05659103B77D}"/>
                  </a:ext>
                </a:extLst>
              </p:cNvPr>
              <p:cNvSpPr/>
              <p:nvPr/>
            </p:nvSpPr>
            <p:spPr>
              <a:xfrm>
                <a:off x="35814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Rectangle 45">
                <a:extLst>
                  <a:ext uri="{FF2B5EF4-FFF2-40B4-BE49-F238E27FC236}">
                    <a16:creationId xmlns:a16="http://schemas.microsoft.com/office/drawing/2014/main" id="{09A34D66-329E-4B47-B0DD-40AE3BD13B18}"/>
                  </a:ext>
                </a:extLst>
              </p:cNvPr>
              <p:cNvSpPr/>
              <p:nvPr/>
            </p:nvSpPr>
            <p:spPr>
              <a:xfrm>
                <a:off x="3581400" y="15223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Rectangle 46">
                <a:extLst>
                  <a:ext uri="{FF2B5EF4-FFF2-40B4-BE49-F238E27FC236}">
                    <a16:creationId xmlns:a16="http://schemas.microsoft.com/office/drawing/2014/main" id="{0ECF2C81-2185-5C4E-B36B-D786BD0AF93F}"/>
                  </a:ext>
                </a:extLst>
              </p:cNvPr>
              <p:cNvSpPr/>
              <p:nvPr/>
            </p:nvSpPr>
            <p:spPr>
              <a:xfrm>
                <a:off x="38100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3" name="Group 32">
              <a:extLst>
                <a:ext uri="{FF2B5EF4-FFF2-40B4-BE49-F238E27FC236}">
                  <a16:creationId xmlns:a16="http://schemas.microsoft.com/office/drawing/2014/main" id="{84B27832-9403-6D4E-BFC7-58664ACD18D3}"/>
                </a:ext>
              </a:extLst>
            </p:cNvPr>
            <p:cNvGrpSpPr/>
            <p:nvPr/>
          </p:nvGrpSpPr>
          <p:grpSpPr>
            <a:xfrm rot="16200000">
              <a:off x="3645004" y="3880565"/>
              <a:ext cx="331523" cy="446578"/>
              <a:chOff x="4572000" y="1065143"/>
              <a:chExt cx="462170" cy="687456"/>
            </a:xfrm>
            <a:solidFill>
              <a:srgbClr val="1200F1"/>
            </a:solidFill>
          </p:grpSpPr>
          <p:sp>
            <p:nvSpPr>
              <p:cNvPr id="40" name="Rectangle 39">
                <a:extLst>
                  <a:ext uri="{FF2B5EF4-FFF2-40B4-BE49-F238E27FC236}">
                    <a16:creationId xmlns:a16="http://schemas.microsoft.com/office/drawing/2014/main" id="{1457906C-C1B7-164A-A2A8-A6EC109E455B}"/>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80E4EB54-AD76-3644-AB0E-A18E614203C5}"/>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E8EF3382-9976-834C-B9D8-E84335B6B1EE}"/>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ectangle 42">
                <a:extLst>
                  <a:ext uri="{FF2B5EF4-FFF2-40B4-BE49-F238E27FC236}">
                    <a16:creationId xmlns:a16="http://schemas.microsoft.com/office/drawing/2014/main" id="{527B8EDA-9996-1842-8532-22154589C394}"/>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4" name="Group 33">
              <a:extLst>
                <a:ext uri="{FF2B5EF4-FFF2-40B4-BE49-F238E27FC236}">
                  <a16:creationId xmlns:a16="http://schemas.microsoft.com/office/drawing/2014/main" id="{95E09753-7DA0-BE46-9781-B34409499329}"/>
                </a:ext>
              </a:extLst>
            </p:cNvPr>
            <p:cNvGrpSpPr/>
            <p:nvPr/>
          </p:nvGrpSpPr>
          <p:grpSpPr>
            <a:xfrm>
              <a:off x="3735977" y="3771738"/>
              <a:ext cx="300230" cy="330333"/>
              <a:chOff x="7991060" y="828507"/>
              <a:chExt cx="462170" cy="460512"/>
            </a:xfrm>
            <a:solidFill>
              <a:srgbClr val="F1F001"/>
            </a:solidFill>
          </p:grpSpPr>
          <p:sp>
            <p:nvSpPr>
              <p:cNvPr id="36" name="Rectangle 35">
                <a:extLst>
                  <a:ext uri="{FF2B5EF4-FFF2-40B4-BE49-F238E27FC236}">
                    <a16:creationId xmlns:a16="http://schemas.microsoft.com/office/drawing/2014/main" id="{F53401FE-8F2E-3348-8B72-CEE9D858E5D4}"/>
                  </a:ext>
                </a:extLst>
              </p:cNvPr>
              <p:cNvSpPr/>
              <p:nvPr/>
            </p:nvSpPr>
            <p:spPr>
              <a:xfrm>
                <a:off x="799106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B16804C6-26EC-7A4A-8AD0-01F3BD301F02}"/>
                  </a:ext>
                </a:extLst>
              </p:cNvPr>
              <p:cNvSpPr/>
              <p:nvPr/>
            </p:nvSpPr>
            <p:spPr>
              <a:xfrm>
                <a:off x="7991060" y="828507"/>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EB6F87F8-8AF6-B443-B79D-EDA93170F966}"/>
                  </a:ext>
                </a:extLst>
              </p:cNvPr>
              <p:cNvSpPr/>
              <p:nvPr/>
            </p:nvSpPr>
            <p:spPr>
              <a:xfrm>
                <a:off x="8224630" y="83016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9" name="Rectangle 38">
                <a:extLst>
                  <a:ext uri="{FF2B5EF4-FFF2-40B4-BE49-F238E27FC236}">
                    <a16:creationId xmlns:a16="http://schemas.microsoft.com/office/drawing/2014/main" id="{2DBDA7C5-5C9C-584B-B512-46F4085DB8CE}"/>
                  </a:ext>
                </a:extLst>
              </p:cNvPr>
              <p:cNvSpPr/>
              <p:nvPr/>
            </p:nvSpPr>
            <p:spPr>
              <a:xfrm>
                <a:off x="822463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35" name="TextBox 34">
            <a:extLst>
              <a:ext uri="{FF2B5EF4-FFF2-40B4-BE49-F238E27FC236}">
                <a16:creationId xmlns:a16="http://schemas.microsoft.com/office/drawing/2014/main" id="{8FBAD14A-949F-6646-A939-D9CAFA6544C9}"/>
              </a:ext>
            </a:extLst>
          </p:cNvPr>
          <p:cNvSpPr txBox="1"/>
          <p:nvPr/>
        </p:nvSpPr>
        <p:spPr>
          <a:xfrm>
            <a:off x="3787298" y="4504551"/>
            <a:ext cx="570990" cy="276999"/>
          </a:xfrm>
          <a:prstGeom prst="rect">
            <a:avLst/>
          </a:prstGeom>
          <a:noFill/>
        </p:spPr>
        <p:txBody>
          <a:bodyPr wrap="none" rtlCol="0">
            <a:spAutoFit/>
          </a:bodyPr>
          <a:lstStyle/>
          <a:p>
            <a:r>
              <a:rPr lang="en-US" sz="1200" b="1" dirty="0"/>
              <a:t>LEFT</a:t>
            </a:r>
          </a:p>
        </p:txBody>
      </p:sp>
      <p:grpSp>
        <p:nvGrpSpPr>
          <p:cNvPr id="110" name="Group 109">
            <a:extLst>
              <a:ext uri="{FF2B5EF4-FFF2-40B4-BE49-F238E27FC236}">
                <a16:creationId xmlns:a16="http://schemas.microsoft.com/office/drawing/2014/main" id="{DE88F51A-468D-C24B-A63B-2ED61748DAC3}"/>
              </a:ext>
            </a:extLst>
          </p:cNvPr>
          <p:cNvGrpSpPr/>
          <p:nvPr/>
        </p:nvGrpSpPr>
        <p:grpSpPr>
          <a:xfrm>
            <a:off x="4744611" y="2573415"/>
            <a:ext cx="1457029" cy="1696201"/>
            <a:chOff x="4744611" y="2573415"/>
            <a:chExt cx="1457029" cy="1696201"/>
          </a:xfrm>
        </p:grpSpPr>
        <p:sp>
          <p:nvSpPr>
            <p:cNvPr id="53" name="Rectangle 52">
              <a:extLst>
                <a:ext uri="{FF2B5EF4-FFF2-40B4-BE49-F238E27FC236}">
                  <a16:creationId xmlns:a16="http://schemas.microsoft.com/office/drawing/2014/main" id="{902A1597-F9A9-264F-B7E4-ADC9E14425F6}"/>
                </a:ext>
              </a:extLst>
            </p:cNvPr>
            <p:cNvSpPr/>
            <p:nvPr/>
          </p:nvSpPr>
          <p:spPr>
            <a:xfrm>
              <a:off x="5310635" y="2629827"/>
              <a:ext cx="891005" cy="163978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TextBox 53">
              <a:extLst>
                <a:ext uri="{FF2B5EF4-FFF2-40B4-BE49-F238E27FC236}">
                  <a16:creationId xmlns:a16="http://schemas.microsoft.com/office/drawing/2014/main" id="{C56FB7B0-8153-E445-94AD-B2A7501F650E}"/>
                </a:ext>
              </a:extLst>
            </p:cNvPr>
            <p:cNvSpPr txBox="1"/>
            <p:nvPr/>
          </p:nvSpPr>
          <p:spPr>
            <a:xfrm>
              <a:off x="4744611" y="2573415"/>
              <a:ext cx="543739" cy="253916"/>
            </a:xfrm>
            <a:prstGeom prst="rect">
              <a:avLst/>
            </a:prstGeom>
            <a:noFill/>
          </p:spPr>
          <p:txBody>
            <a:bodyPr wrap="none" rtlCol="0">
              <a:spAutoFit/>
            </a:bodyPr>
            <a:lstStyle/>
            <a:p>
              <a:r>
                <a:rPr lang="en-US" sz="1050" dirty="0"/>
                <a:t>NEXT</a:t>
              </a:r>
            </a:p>
          </p:txBody>
        </p:sp>
        <p:grpSp>
          <p:nvGrpSpPr>
            <p:cNvPr id="55" name="Group 54">
              <a:extLst>
                <a:ext uri="{FF2B5EF4-FFF2-40B4-BE49-F238E27FC236}">
                  <a16:creationId xmlns:a16="http://schemas.microsoft.com/office/drawing/2014/main" id="{3D9FB116-E8FF-9140-899E-21FBF94F3398}"/>
                </a:ext>
              </a:extLst>
            </p:cNvPr>
            <p:cNvGrpSpPr/>
            <p:nvPr/>
          </p:nvGrpSpPr>
          <p:grpSpPr>
            <a:xfrm>
              <a:off x="5302930" y="2628044"/>
              <a:ext cx="148501" cy="655915"/>
              <a:chOff x="2286000" y="1066800"/>
              <a:chExt cx="228600" cy="914400"/>
            </a:xfrm>
            <a:solidFill>
              <a:srgbClr val="00E7E6"/>
            </a:solidFill>
          </p:grpSpPr>
          <p:sp>
            <p:nvSpPr>
              <p:cNvPr id="72" name="Rectangle 71">
                <a:extLst>
                  <a:ext uri="{FF2B5EF4-FFF2-40B4-BE49-F238E27FC236}">
                    <a16:creationId xmlns:a16="http://schemas.microsoft.com/office/drawing/2014/main" id="{4883C2B3-CFA3-2E44-BD01-CA058D56A48A}"/>
                  </a:ext>
                </a:extLst>
              </p:cNvPr>
              <p:cNvSpPr/>
              <p:nvPr/>
            </p:nvSpPr>
            <p:spPr>
              <a:xfrm>
                <a:off x="2286000" y="10668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Rectangle 72">
                <a:extLst>
                  <a:ext uri="{FF2B5EF4-FFF2-40B4-BE49-F238E27FC236}">
                    <a16:creationId xmlns:a16="http://schemas.microsoft.com/office/drawing/2014/main" id="{947037DC-D4DE-A447-9666-A5AEAE8306FC}"/>
                  </a:ext>
                </a:extLst>
              </p:cNvPr>
              <p:cNvSpPr/>
              <p:nvPr/>
            </p:nvSpPr>
            <p:spPr>
              <a:xfrm>
                <a:off x="2286000" y="12954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Rectangle 73">
                <a:extLst>
                  <a:ext uri="{FF2B5EF4-FFF2-40B4-BE49-F238E27FC236}">
                    <a16:creationId xmlns:a16="http://schemas.microsoft.com/office/drawing/2014/main" id="{CB9A862E-C995-8C4B-976A-8BB3EAEFED7C}"/>
                  </a:ext>
                </a:extLst>
              </p:cNvPr>
              <p:cNvSpPr/>
              <p:nvPr/>
            </p:nvSpPr>
            <p:spPr>
              <a:xfrm>
                <a:off x="2286000" y="15240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Rectangle 74">
                <a:extLst>
                  <a:ext uri="{FF2B5EF4-FFF2-40B4-BE49-F238E27FC236}">
                    <a16:creationId xmlns:a16="http://schemas.microsoft.com/office/drawing/2014/main" id="{045472B7-F9C6-0942-989E-A3468C91FDAB}"/>
                  </a:ext>
                </a:extLst>
              </p:cNvPr>
              <p:cNvSpPr/>
              <p:nvPr/>
            </p:nvSpPr>
            <p:spPr>
              <a:xfrm>
                <a:off x="2286000" y="17526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6" name="Group 55">
              <a:extLst>
                <a:ext uri="{FF2B5EF4-FFF2-40B4-BE49-F238E27FC236}">
                  <a16:creationId xmlns:a16="http://schemas.microsoft.com/office/drawing/2014/main" id="{4CA3842A-071E-B54F-AF26-305EE1AA4E59}"/>
                </a:ext>
              </a:extLst>
            </p:cNvPr>
            <p:cNvGrpSpPr/>
            <p:nvPr/>
          </p:nvGrpSpPr>
          <p:grpSpPr>
            <a:xfrm rot="16200000">
              <a:off x="4803383" y="2779571"/>
              <a:ext cx="327958" cy="445502"/>
              <a:chOff x="3581400" y="1065143"/>
              <a:chExt cx="457200" cy="685800"/>
            </a:xfrm>
            <a:solidFill>
              <a:srgbClr val="A200F1"/>
            </a:solidFill>
          </p:grpSpPr>
          <p:sp>
            <p:nvSpPr>
              <p:cNvPr id="68" name="Rectangle 67">
                <a:extLst>
                  <a:ext uri="{FF2B5EF4-FFF2-40B4-BE49-F238E27FC236}">
                    <a16:creationId xmlns:a16="http://schemas.microsoft.com/office/drawing/2014/main" id="{EA5CC6F1-6BBC-AE44-871B-85521249A57F}"/>
                  </a:ext>
                </a:extLst>
              </p:cNvPr>
              <p:cNvSpPr/>
              <p:nvPr/>
            </p:nvSpPr>
            <p:spPr>
              <a:xfrm>
                <a:off x="35814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Rectangle 68">
                <a:extLst>
                  <a:ext uri="{FF2B5EF4-FFF2-40B4-BE49-F238E27FC236}">
                    <a16:creationId xmlns:a16="http://schemas.microsoft.com/office/drawing/2014/main" id="{7FFC1C29-809E-CB40-8DC6-8AD4F7B3A5F0}"/>
                  </a:ext>
                </a:extLst>
              </p:cNvPr>
              <p:cNvSpPr/>
              <p:nvPr/>
            </p:nvSpPr>
            <p:spPr>
              <a:xfrm>
                <a:off x="35814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ectangle 69">
                <a:extLst>
                  <a:ext uri="{FF2B5EF4-FFF2-40B4-BE49-F238E27FC236}">
                    <a16:creationId xmlns:a16="http://schemas.microsoft.com/office/drawing/2014/main" id="{CF8BCA79-4D3A-7142-A33A-777B18072352}"/>
                  </a:ext>
                </a:extLst>
              </p:cNvPr>
              <p:cNvSpPr/>
              <p:nvPr/>
            </p:nvSpPr>
            <p:spPr>
              <a:xfrm>
                <a:off x="3581400" y="15223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ectangle 70">
                <a:extLst>
                  <a:ext uri="{FF2B5EF4-FFF2-40B4-BE49-F238E27FC236}">
                    <a16:creationId xmlns:a16="http://schemas.microsoft.com/office/drawing/2014/main" id="{A86A9A12-B0E8-5646-A503-F5B2F1544C6B}"/>
                  </a:ext>
                </a:extLst>
              </p:cNvPr>
              <p:cNvSpPr/>
              <p:nvPr/>
            </p:nvSpPr>
            <p:spPr>
              <a:xfrm>
                <a:off x="38100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7" name="Group 56">
              <a:extLst>
                <a:ext uri="{FF2B5EF4-FFF2-40B4-BE49-F238E27FC236}">
                  <a16:creationId xmlns:a16="http://schemas.microsoft.com/office/drawing/2014/main" id="{66B4257D-A367-3844-843F-B417E07652D6}"/>
                </a:ext>
              </a:extLst>
            </p:cNvPr>
            <p:cNvGrpSpPr/>
            <p:nvPr/>
          </p:nvGrpSpPr>
          <p:grpSpPr>
            <a:xfrm rot="16200000">
              <a:off x="5368163" y="3880565"/>
              <a:ext cx="331523" cy="446578"/>
              <a:chOff x="4572000" y="1065143"/>
              <a:chExt cx="462170" cy="687456"/>
            </a:xfrm>
            <a:solidFill>
              <a:srgbClr val="1200F1"/>
            </a:solidFill>
          </p:grpSpPr>
          <p:sp>
            <p:nvSpPr>
              <p:cNvPr id="64" name="Rectangle 63">
                <a:extLst>
                  <a:ext uri="{FF2B5EF4-FFF2-40B4-BE49-F238E27FC236}">
                    <a16:creationId xmlns:a16="http://schemas.microsoft.com/office/drawing/2014/main" id="{7990C3BF-BDB3-654A-BC22-B380B21E40E7}"/>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Rectangle 64">
                <a:extLst>
                  <a:ext uri="{FF2B5EF4-FFF2-40B4-BE49-F238E27FC236}">
                    <a16:creationId xmlns:a16="http://schemas.microsoft.com/office/drawing/2014/main" id="{83DF703E-A30B-3A4D-9DCC-7B7C2FCE8799}"/>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Rectangle 65">
                <a:extLst>
                  <a:ext uri="{FF2B5EF4-FFF2-40B4-BE49-F238E27FC236}">
                    <a16:creationId xmlns:a16="http://schemas.microsoft.com/office/drawing/2014/main" id="{E8630FD3-070C-8240-B2CA-BA5B1040FE84}"/>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Rectangle 66">
                <a:extLst>
                  <a:ext uri="{FF2B5EF4-FFF2-40B4-BE49-F238E27FC236}">
                    <a16:creationId xmlns:a16="http://schemas.microsoft.com/office/drawing/2014/main" id="{9AC6C674-EF2C-7349-AD44-135405D5BBA8}"/>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8" name="Group 57">
              <a:extLst>
                <a:ext uri="{FF2B5EF4-FFF2-40B4-BE49-F238E27FC236}">
                  <a16:creationId xmlns:a16="http://schemas.microsoft.com/office/drawing/2014/main" id="{BFCAD0F9-B516-2B46-AF36-BF3429139928}"/>
                </a:ext>
              </a:extLst>
            </p:cNvPr>
            <p:cNvGrpSpPr/>
            <p:nvPr/>
          </p:nvGrpSpPr>
          <p:grpSpPr>
            <a:xfrm>
              <a:off x="5459136" y="3771738"/>
              <a:ext cx="300230" cy="330333"/>
              <a:chOff x="7991060" y="828507"/>
              <a:chExt cx="462170" cy="460512"/>
            </a:xfrm>
            <a:solidFill>
              <a:srgbClr val="F1F001"/>
            </a:solidFill>
          </p:grpSpPr>
          <p:sp>
            <p:nvSpPr>
              <p:cNvPr id="60" name="Rectangle 59">
                <a:extLst>
                  <a:ext uri="{FF2B5EF4-FFF2-40B4-BE49-F238E27FC236}">
                    <a16:creationId xmlns:a16="http://schemas.microsoft.com/office/drawing/2014/main" id="{7F22F991-435A-B24F-B728-A20B076BE186}"/>
                  </a:ext>
                </a:extLst>
              </p:cNvPr>
              <p:cNvSpPr/>
              <p:nvPr/>
            </p:nvSpPr>
            <p:spPr>
              <a:xfrm>
                <a:off x="799106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Rectangle 60">
                <a:extLst>
                  <a:ext uri="{FF2B5EF4-FFF2-40B4-BE49-F238E27FC236}">
                    <a16:creationId xmlns:a16="http://schemas.microsoft.com/office/drawing/2014/main" id="{24C5832F-7050-264B-83F1-E7B6CD4CF308}"/>
                  </a:ext>
                </a:extLst>
              </p:cNvPr>
              <p:cNvSpPr/>
              <p:nvPr/>
            </p:nvSpPr>
            <p:spPr>
              <a:xfrm>
                <a:off x="7991060" y="828507"/>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Rectangle 61">
                <a:extLst>
                  <a:ext uri="{FF2B5EF4-FFF2-40B4-BE49-F238E27FC236}">
                    <a16:creationId xmlns:a16="http://schemas.microsoft.com/office/drawing/2014/main" id="{FD647527-3D86-5245-9276-58C099001036}"/>
                  </a:ext>
                </a:extLst>
              </p:cNvPr>
              <p:cNvSpPr/>
              <p:nvPr/>
            </p:nvSpPr>
            <p:spPr>
              <a:xfrm>
                <a:off x="8224630" y="83016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3" name="Rectangle 62">
                <a:extLst>
                  <a:ext uri="{FF2B5EF4-FFF2-40B4-BE49-F238E27FC236}">
                    <a16:creationId xmlns:a16="http://schemas.microsoft.com/office/drawing/2014/main" id="{3AD6794A-A627-F54B-A729-52A4ED842139}"/>
                  </a:ext>
                </a:extLst>
              </p:cNvPr>
              <p:cNvSpPr/>
              <p:nvPr/>
            </p:nvSpPr>
            <p:spPr>
              <a:xfrm>
                <a:off x="822463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59" name="TextBox 58">
            <a:extLst>
              <a:ext uri="{FF2B5EF4-FFF2-40B4-BE49-F238E27FC236}">
                <a16:creationId xmlns:a16="http://schemas.microsoft.com/office/drawing/2014/main" id="{58CF1A37-E94A-3147-8169-89C6A15EDE98}"/>
              </a:ext>
            </a:extLst>
          </p:cNvPr>
          <p:cNvSpPr txBox="1"/>
          <p:nvPr/>
        </p:nvSpPr>
        <p:spPr>
          <a:xfrm>
            <a:off x="5510458" y="4504551"/>
            <a:ext cx="628698" cy="276999"/>
          </a:xfrm>
          <a:prstGeom prst="rect">
            <a:avLst/>
          </a:prstGeom>
          <a:noFill/>
        </p:spPr>
        <p:txBody>
          <a:bodyPr wrap="none" rtlCol="0">
            <a:spAutoFit/>
          </a:bodyPr>
          <a:lstStyle/>
          <a:p>
            <a:r>
              <a:rPr lang="en-US" sz="1200" b="1" dirty="0"/>
              <a:t>DROP</a:t>
            </a:r>
          </a:p>
        </p:txBody>
      </p:sp>
      <p:sp>
        <p:nvSpPr>
          <p:cNvPr id="83" name="TextBox 82">
            <a:extLst>
              <a:ext uri="{FF2B5EF4-FFF2-40B4-BE49-F238E27FC236}">
                <a16:creationId xmlns:a16="http://schemas.microsoft.com/office/drawing/2014/main" id="{66E33C45-B494-7C4D-829D-E7D3A404CD5C}"/>
              </a:ext>
            </a:extLst>
          </p:cNvPr>
          <p:cNvSpPr txBox="1"/>
          <p:nvPr/>
        </p:nvSpPr>
        <p:spPr>
          <a:xfrm>
            <a:off x="7157951" y="4504551"/>
            <a:ext cx="663964" cy="276999"/>
          </a:xfrm>
          <a:prstGeom prst="rect">
            <a:avLst/>
          </a:prstGeom>
          <a:noFill/>
        </p:spPr>
        <p:txBody>
          <a:bodyPr wrap="none" rtlCol="0">
            <a:spAutoFit/>
          </a:bodyPr>
          <a:lstStyle/>
          <a:p>
            <a:r>
              <a:rPr lang="en-US" sz="1200" b="1" dirty="0"/>
              <a:t>RIGHT</a:t>
            </a:r>
          </a:p>
        </p:txBody>
      </p:sp>
      <p:grpSp>
        <p:nvGrpSpPr>
          <p:cNvPr id="111" name="Group 110">
            <a:extLst>
              <a:ext uri="{FF2B5EF4-FFF2-40B4-BE49-F238E27FC236}">
                <a16:creationId xmlns:a16="http://schemas.microsoft.com/office/drawing/2014/main" id="{9EB8C9B4-3B3B-DB41-85BD-97E8F62F1A44}"/>
              </a:ext>
            </a:extLst>
          </p:cNvPr>
          <p:cNvGrpSpPr/>
          <p:nvPr/>
        </p:nvGrpSpPr>
        <p:grpSpPr>
          <a:xfrm>
            <a:off x="6467771" y="2573415"/>
            <a:ext cx="1457029" cy="1696201"/>
            <a:chOff x="6467771" y="2573415"/>
            <a:chExt cx="1457029" cy="1696201"/>
          </a:xfrm>
        </p:grpSpPr>
        <p:sp>
          <p:nvSpPr>
            <p:cNvPr id="77" name="Rectangle 76">
              <a:extLst>
                <a:ext uri="{FF2B5EF4-FFF2-40B4-BE49-F238E27FC236}">
                  <a16:creationId xmlns:a16="http://schemas.microsoft.com/office/drawing/2014/main" id="{42681822-6550-234D-A8F2-65E2F3E78D67}"/>
                </a:ext>
              </a:extLst>
            </p:cNvPr>
            <p:cNvSpPr/>
            <p:nvPr/>
          </p:nvSpPr>
          <p:spPr>
            <a:xfrm>
              <a:off x="7033795" y="2629827"/>
              <a:ext cx="891005" cy="163978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TextBox 77">
              <a:extLst>
                <a:ext uri="{FF2B5EF4-FFF2-40B4-BE49-F238E27FC236}">
                  <a16:creationId xmlns:a16="http://schemas.microsoft.com/office/drawing/2014/main" id="{EFE29246-6795-C74B-B587-C34B99225B81}"/>
                </a:ext>
              </a:extLst>
            </p:cNvPr>
            <p:cNvSpPr txBox="1"/>
            <p:nvPr/>
          </p:nvSpPr>
          <p:spPr>
            <a:xfrm>
              <a:off x="6467771" y="2573415"/>
              <a:ext cx="543739" cy="253916"/>
            </a:xfrm>
            <a:prstGeom prst="rect">
              <a:avLst/>
            </a:prstGeom>
            <a:noFill/>
          </p:spPr>
          <p:txBody>
            <a:bodyPr wrap="none" rtlCol="0">
              <a:spAutoFit/>
            </a:bodyPr>
            <a:lstStyle/>
            <a:p>
              <a:r>
                <a:rPr lang="en-US" sz="1050" dirty="0"/>
                <a:t>NEXT</a:t>
              </a:r>
            </a:p>
          </p:txBody>
        </p:sp>
        <p:grpSp>
          <p:nvGrpSpPr>
            <p:cNvPr id="79" name="Group 78">
              <a:extLst>
                <a:ext uri="{FF2B5EF4-FFF2-40B4-BE49-F238E27FC236}">
                  <a16:creationId xmlns:a16="http://schemas.microsoft.com/office/drawing/2014/main" id="{0A654F1E-8FE5-EA45-BB51-60E314EBBC93}"/>
                </a:ext>
              </a:extLst>
            </p:cNvPr>
            <p:cNvGrpSpPr/>
            <p:nvPr/>
          </p:nvGrpSpPr>
          <p:grpSpPr>
            <a:xfrm>
              <a:off x="7036405" y="3271861"/>
              <a:ext cx="148501" cy="655915"/>
              <a:chOff x="2286000" y="1066800"/>
              <a:chExt cx="228600" cy="914400"/>
            </a:xfrm>
            <a:solidFill>
              <a:srgbClr val="00E7E6"/>
            </a:solidFill>
          </p:grpSpPr>
          <p:sp>
            <p:nvSpPr>
              <p:cNvPr id="101" name="Rectangle 100">
                <a:extLst>
                  <a:ext uri="{FF2B5EF4-FFF2-40B4-BE49-F238E27FC236}">
                    <a16:creationId xmlns:a16="http://schemas.microsoft.com/office/drawing/2014/main" id="{DEC0D1DA-B96D-CF4C-B807-3C3A62534FDE}"/>
                  </a:ext>
                </a:extLst>
              </p:cNvPr>
              <p:cNvSpPr/>
              <p:nvPr/>
            </p:nvSpPr>
            <p:spPr>
              <a:xfrm>
                <a:off x="2286000" y="10668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Rectangle 101">
                <a:extLst>
                  <a:ext uri="{FF2B5EF4-FFF2-40B4-BE49-F238E27FC236}">
                    <a16:creationId xmlns:a16="http://schemas.microsoft.com/office/drawing/2014/main" id="{54767318-667A-2F48-9E85-E1C5FF80105D}"/>
                  </a:ext>
                </a:extLst>
              </p:cNvPr>
              <p:cNvSpPr/>
              <p:nvPr/>
            </p:nvSpPr>
            <p:spPr>
              <a:xfrm>
                <a:off x="2286000" y="12954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Rectangle 102">
                <a:extLst>
                  <a:ext uri="{FF2B5EF4-FFF2-40B4-BE49-F238E27FC236}">
                    <a16:creationId xmlns:a16="http://schemas.microsoft.com/office/drawing/2014/main" id="{E1F2C062-E2D7-0342-9B14-6B4AD979C7CD}"/>
                  </a:ext>
                </a:extLst>
              </p:cNvPr>
              <p:cNvSpPr/>
              <p:nvPr/>
            </p:nvSpPr>
            <p:spPr>
              <a:xfrm>
                <a:off x="2286000" y="15240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ectangle 103">
                <a:extLst>
                  <a:ext uri="{FF2B5EF4-FFF2-40B4-BE49-F238E27FC236}">
                    <a16:creationId xmlns:a16="http://schemas.microsoft.com/office/drawing/2014/main" id="{55A32537-F626-4643-AED0-198D413D38A7}"/>
                  </a:ext>
                </a:extLst>
              </p:cNvPr>
              <p:cNvSpPr/>
              <p:nvPr/>
            </p:nvSpPr>
            <p:spPr>
              <a:xfrm>
                <a:off x="2286000" y="17526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0" name="Group 79">
              <a:extLst>
                <a:ext uri="{FF2B5EF4-FFF2-40B4-BE49-F238E27FC236}">
                  <a16:creationId xmlns:a16="http://schemas.microsoft.com/office/drawing/2014/main" id="{E3FE743A-9E48-7A47-AB36-97C0497BE641}"/>
                </a:ext>
              </a:extLst>
            </p:cNvPr>
            <p:cNvGrpSpPr/>
            <p:nvPr/>
          </p:nvGrpSpPr>
          <p:grpSpPr>
            <a:xfrm rot="16200000">
              <a:off x="7254662" y="2578308"/>
              <a:ext cx="327958" cy="445502"/>
              <a:chOff x="3581400" y="1065143"/>
              <a:chExt cx="457200" cy="685800"/>
            </a:xfrm>
            <a:solidFill>
              <a:srgbClr val="A200F1"/>
            </a:solidFill>
          </p:grpSpPr>
          <p:sp>
            <p:nvSpPr>
              <p:cNvPr id="97" name="Rectangle 96">
                <a:extLst>
                  <a:ext uri="{FF2B5EF4-FFF2-40B4-BE49-F238E27FC236}">
                    <a16:creationId xmlns:a16="http://schemas.microsoft.com/office/drawing/2014/main" id="{F832117F-18B2-B34D-8747-08CB51ECE847}"/>
                  </a:ext>
                </a:extLst>
              </p:cNvPr>
              <p:cNvSpPr/>
              <p:nvPr/>
            </p:nvSpPr>
            <p:spPr>
              <a:xfrm>
                <a:off x="35814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Rectangle 97">
                <a:extLst>
                  <a:ext uri="{FF2B5EF4-FFF2-40B4-BE49-F238E27FC236}">
                    <a16:creationId xmlns:a16="http://schemas.microsoft.com/office/drawing/2014/main" id="{A9DAC3DC-5F5E-9E4F-85D8-B6C9AD1FEDDE}"/>
                  </a:ext>
                </a:extLst>
              </p:cNvPr>
              <p:cNvSpPr/>
              <p:nvPr/>
            </p:nvSpPr>
            <p:spPr>
              <a:xfrm>
                <a:off x="35814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Rectangle 98">
                <a:extLst>
                  <a:ext uri="{FF2B5EF4-FFF2-40B4-BE49-F238E27FC236}">
                    <a16:creationId xmlns:a16="http://schemas.microsoft.com/office/drawing/2014/main" id="{E7A907FA-DF18-9741-8AF2-39E963F316FC}"/>
                  </a:ext>
                </a:extLst>
              </p:cNvPr>
              <p:cNvSpPr/>
              <p:nvPr/>
            </p:nvSpPr>
            <p:spPr>
              <a:xfrm>
                <a:off x="3581400" y="15223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Rectangle 99">
                <a:extLst>
                  <a:ext uri="{FF2B5EF4-FFF2-40B4-BE49-F238E27FC236}">
                    <a16:creationId xmlns:a16="http://schemas.microsoft.com/office/drawing/2014/main" id="{7CDC397C-C069-9648-A226-466DD69E667F}"/>
                  </a:ext>
                </a:extLst>
              </p:cNvPr>
              <p:cNvSpPr/>
              <p:nvPr/>
            </p:nvSpPr>
            <p:spPr>
              <a:xfrm>
                <a:off x="38100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1" name="Group 80">
              <a:extLst>
                <a:ext uri="{FF2B5EF4-FFF2-40B4-BE49-F238E27FC236}">
                  <a16:creationId xmlns:a16="http://schemas.microsoft.com/office/drawing/2014/main" id="{C7DEFCD9-5CD0-D54F-A2AB-7A958251CB72}"/>
                </a:ext>
              </a:extLst>
            </p:cNvPr>
            <p:cNvGrpSpPr/>
            <p:nvPr/>
          </p:nvGrpSpPr>
          <p:grpSpPr>
            <a:xfrm rot="16200000">
              <a:off x="7091323" y="3880565"/>
              <a:ext cx="331523" cy="446578"/>
              <a:chOff x="4572000" y="1065143"/>
              <a:chExt cx="462170" cy="687456"/>
            </a:xfrm>
            <a:solidFill>
              <a:srgbClr val="1200F1"/>
            </a:solidFill>
          </p:grpSpPr>
          <p:sp>
            <p:nvSpPr>
              <p:cNvPr id="93" name="Rectangle 92">
                <a:extLst>
                  <a:ext uri="{FF2B5EF4-FFF2-40B4-BE49-F238E27FC236}">
                    <a16:creationId xmlns:a16="http://schemas.microsoft.com/office/drawing/2014/main" id="{20AB321F-A2A2-9F44-9FD2-7F299E03C59D}"/>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Rectangle 93">
                <a:extLst>
                  <a:ext uri="{FF2B5EF4-FFF2-40B4-BE49-F238E27FC236}">
                    <a16:creationId xmlns:a16="http://schemas.microsoft.com/office/drawing/2014/main" id="{FDB42408-E2A8-8E4E-9729-74CAA4475C16}"/>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5" name="Rectangle 94">
                <a:extLst>
                  <a:ext uri="{FF2B5EF4-FFF2-40B4-BE49-F238E27FC236}">
                    <a16:creationId xmlns:a16="http://schemas.microsoft.com/office/drawing/2014/main" id="{8A35E68D-3EF9-EA40-8453-FC2ABA36EFC4}"/>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Rectangle 95">
                <a:extLst>
                  <a:ext uri="{FF2B5EF4-FFF2-40B4-BE49-F238E27FC236}">
                    <a16:creationId xmlns:a16="http://schemas.microsoft.com/office/drawing/2014/main" id="{EEA12D3E-DE0D-B540-ACBE-2EBE11647497}"/>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2" name="Group 81">
              <a:extLst>
                <a:ext uri="{FF2B5EF4-FFF2-40B4-BE49-F238E27FC236}">
                  <a16:creationId xmlns:a16="http://schemas.microsoft.com/office/drawing/2014/main" id="{D23BE623-F131-3D42-B301-161A674CEFE6}"/>
                </a:ext>
              </a:extLst>
            </p:cNvPr>
            <p:cNvGrpSpPr/>
            <p:nvPr/>
          </p:nvGrpSpPr>
          <p:grpSpPr>
            <a:xfrm>
              <a:off x="7182296" y="3771738"/>
              <a:ext cx="300230" cy="330333"/>
              <a:chOff x="7991060" y="828507"/>
              <a:chExt cx="462170" cy="460512"/>
            </a:xfrm>
            <a:solidFill>
              <a:srgbClr val="F1F001"/>
            </a:solidFill>
          </p:grpSpPr>
          <p:sp>
            <p:nvSpPr>
              <p:cNvPr id="89" name="Rectangle 88">
                <a:extLst>
                  <a:ext uri="{FF2B5EF4-FFF2-40B4-BE49-F238E27FC236}">
                    <a16:creationId xmlns:a16="http://schemas.microsoft.com/office/drawing/2014/main" id="{17CA6044-CA5B-A74A-B858-ADC161BF44AB}"/>
                  </a:ext>
                </a:extLst>
              </p:cNvPr>
              <p:cNvSpPr/>
              <p:nvPr/>
            </p:nvSpPr>
            <p:spPr>
              <a:xfrm>
                <a:off x="799106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ectangle 89">
                <a:extLst>
                  <a:ext uri="{FF2B5EF4-FFF2-40B4-BE49-F238E27FC236}">
                    <a16:creationId xmlns:a16="http://schemas.microsoft.com/office/drawing/2014/main" id="{E9C91617-F3EE-1147-BD35-38199C824B00}"/>
                  </a:ext>
                </a:extLst>
              </p:cNvPr>
              <p:cNvSpPr/>
              <p:nvPr/>
            </p:nvSpPr>
            <p:spPr>
              <a:xfrm>
                <a:off x="7991060" y="828507"/>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ectangle 90">
                <a:extLst>
                  <a:ext uri="{FF2B5EF4-FFF2-40B4-BE49-F238E27FC236}">
                    <a16:creationId xmlns:a16="http://schemas.microsoft.com/office/drawing/2014/main" id="{76AABCCB-03DF-A345-8145-2D99A825B9B5}"/>
                  </a:ext>
                </a:extLst>
              </p:cNvPr>
              <p:cNvSpPr/>
              <p:nvPr/>
            </p:nvSpPr>
            <p:spPr>
              <a:xfrm>
                <a:off x="8224630" y="83016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2" name="Rectangle 91">
                <a:extLst>
                  <a:ext uri="{FF2B5EF4-FFF2-40B4-BE49-F238E27FC236}">
                    <a16:creationId xmlns:a16="http://schemas.microsoft.com/office/drawing/2014/main" id="{23BBFD23-E4F0-DC4B-A4CD-EA0A51CE64B3}"/>
                  </a:ext>
                </a:extLst>
              </p:cNvPr>
              <p:cNvSpPr/>
              <p:nvPr/>
            </p:nvSpPr>
            <p:spPr>
              <a:xfrm>
                <a:off x="822463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4" name="Group 83">
              <a:extLst>
                <a:ext uri="{FF2B5EF4-FFF2-40B4-BE49-F238E27FC236}">
                  <a16:creationId xmlns:a16="http://schemas.microsoft.com/office/drawing/2014/main" id="{AA642DE8-8049-F644-8D51-29261BBB63C8}"/>
                </a:ext>
              </a:extLst>
            </p:cNvPr>
            <p:cNvGrpSpPr/>
            <p:nvPr/>
          </p:nvGrpSpPr>
          <p:grpSpPr>
            <a:xfrm flipH="1">
              <a:off x="6526908" y="2837749"/>
              <a:ext cx="300230" cy="493124"/>
              <a:chOff x="4572000" y="1065143"/>
              <a:chExt cx="462170" cy="687456"/>
            </a:xfrm>
            <a:solidFill>
              <a:srgbClr val="F1A200"/>
            </a:solidFill>
          </p:grpSpPr>
          <p:sp>
            <p:nvSpPr>
              <p:cNvPr id="85" name="Rectangle 84">
                <a:extLst>
                  <a:ext uri="{FF2B5EF4-FFF2-40B4-BE49-F238E27FC236}">
                    <a16:creationId xmlns:a16="http://schemas.microsoft.com/office/drawing/2014/main" id="{1AD1028F-C74D-8B4D-B558-4501EFBDCB1B}"/>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Rectangle 85">
                <a:extLst>
                  <a:ext uri="{FF2B5EF4-FFF2-40B4-BE49-F238E27FC236}">
                    <a16:creationId xmlns:a16="http://schemas.microsoft.com/office/drawing/2014/main" id="{9B174D49-07BC-324F-BDA6-00B391BD84FB}"/>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Rectangle 86">
                <a:extLst>
                  <a:ext uri="{FF2B5EF4-FFF2-40B4-BE49-F238E27FC236}">
                    <a16:creationId xmlns:a16="http://schemas.microsoft.com/office/drawing/2014/main" id="{3446BB31-54B4-8943-B7B6-8A3AA9B24C11}"/>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Rectangle 87">
                <a:extLst>
                  <a:ext uri="{FF2B5EF4-FFF2-40B4-BE49-F238E27FC236}">
                    <a16:creationId xmlns:a16="http://schemas.microsoft.com/office/drawing/2014/main" id="{C1CDDDFD-3514-B04C-A093-D1AC40826CD8}"/>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106" name="TextBox 105">
            <a:extLst>
              <a:ext uri="{FF2B5EF4-FFF2-40B4-BE49-F238E27FC236}">
                <a16:creationId xmlns:a16="http://schemas.microsoft.com/office/drawing/2014/main" id="{4FCC228D-2162-C046-B31E-166F4BA1CAC9}"/>
              </a:ext>
            </a:extLst>
          </p:cNvPr>
          <p:cNvSpPr txBox="1"/>
          <p:nvPr/>
        </p:nvSpPr>
        <p:spPr>
          <a:xfrm>
            <a:off x="152400" y="2571750"/>
            <a:ext cx="901785" cy="369332"/>
          </a:xfrm>
          <a:prstGeom prst="rect">
            <a:avLst/>
          </a:prstGeom>
          <a:noFill/>
        </p:spPr>
        <p:txBody>
          <a:bodyPr wrap="none" rtlCol="0">
            <a:spAutoFit/>
          </a:bodyPr>
          <a:lstStyle/>
          <a:p>
            <a:r>
              <a:rPr lang="en-US" dirty="0">
                <a:solidFill>
                  <a:srgbClr val="D500D6"/>
                </a:solidFill>
                <a:latin typeface="Calibri"/>
                <a:cs typeface="Calibri"/>
              </a:rPr>
              <a:t>Percept</a:t>
            </a:r>
          </a:p>
        </p:txBody>
      </p:sp>
      <p:sp>
        <p:nvSpPr>
          <p:cNvPr id="107" name="TextBox 106">
            <a:extLst>
              <a:ext uri="{FF2B5EF4-FFF2-40B4-BE49-F238E27FC236}">
                <a16:creationId xmlns:a16="http://schemas.microsoft.com/office/drawing/2014/main" id="{EDBB3C52-39AB-1E42-95D6-083027A3CA74}"/>
              </a:ext>
            </a:extLst>
          </p:cNvPr>
          <p:cNvSpPr txBox="1"/>
          <p:nvPr/>
        </p:nvSpPr>
        <p:spPr>
          <a:xfrm>
            <a:off x="152400" y="4412218"/>
            <a:ext cx="788999" cy="369332"/>
          </a:xfrm>
          <a:prstGeom prst="rect">
            <a:avLst/>
          </a:prstGeom>
          <a:noFill/>
        </p:spPr>
        <p:txBody>
          <a:bodyPr wrap="none" rtlCol="0">
            <a:spAutoFit/>
          </a:bodyPr>
          <a:lstStyle/>
          <a:p>
            <a:r>
              <a:rPr lang="en-US" dirty="0">
                <a:solidFill>
                  <a:srgbClr val="D500D6"/>
                </a:solidFill>
                <a:latin typeface="Calibri"/>
                <a:cs typeface="Calibri"/>
              </a:rPr>
              <a:t>Action</a:t>
            </a:r>
          </a:p>
        </p:txBody>
      </p:sp>
    </p:spTree>
    <p:extLst>
      <p:ext uri="{BB962C8B-B14F-4D97-AF65-F5344CB8AC3E}">
        <p14:creationId xmlns:p14="http://schemas.microsoft.com/office/powerpoint/2010/main" val="91656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p:bldP spid="59" grpId="0"/>
      <p:bldP spid="83" grpId="0"/>
      <p:bldP spid="106" grpId="0"/>
      <p:bldP spid="10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 programs</a:t>
            </a:r>
          </a:p>
        </p:txBody>
      </p:sp>
      <p:sp>
        <p:nvSpPr>
          <p:cNvPr id="3" name="Content Placeholder 2"/>
          <p:cNvSpPr>
            <a:spLocks noGrp="1"/>
          </p:cNvSpPr>
          <p:nvPr>
            <p:ph idx="1"/>
          </p:nvPr>
        </p:nvSpPr>
        <p:spPr>
          <a:xfrm>
            <a:off x="304800" y="1082279"/>
            <a:ext cx="8839200" cy="3546873"/>
          </a:xfrm>
        </p:spPr>
        <p:txBody>
          <a:bodyPr/>
          <a:lstStyle/>
          <a:p>
            <a:r>
              <a:rPr lang="en-US" dirty="0">
                <a:latin typeface="Calibri"/>
                <a:cs typeface="Calibri"/>
                <a:sym typeface="Symbol"/>
              </a:rPr>
              <a:t>The </a:t>
            </a:r>
            <a:r>
              <a:rPr lang="en-US" b="1" i="1" dirty="0">
                <a:solidFill>
                  <a:srgbClr val="FF0000"/>
                </a:solidFill>
                <a:latin typeface="Calibri"/>
                <a:cs typeface="Calibri"/>
                <a:sym typeface="Symbol"/>
              </a:rPr>
              <a:t>agent program</a:t>
            </a:r>
            <a:r>
              <a:rPr lang="en-US" dirty="0">
                <a:latin typeface="Calibri"/>
                <a:cs typeface="Calibri"/>
                <a:sym typeface="Symbol"/>
              </a:rPr>
              <a:t> </a:t>
            </a:r>
            <a:r>
              <a:rPr lang="en-US" dirty="0">
                <a:solidFill>
                  <a:srgbClr val="D500D6"/>
                </a:solidFill>
                <a:latin typeface="Baskerville SemiBold Italic"/>
                <a:cs typeface="Baskerville SemiBold Italic"/>
                <a:sym typeface="Symbol"/>
              </a:rPr>
              <a:t>l</a:t>
            </a:r>
            <a:r>
              <a:rPr lang="en-US" dirty="0">
                <a:latin typeface="Calibri"/>
                <a:cs typeface="Calibri"/>
                <a:sym typeface="Symbol"/>
              </a:rPr>
              <a:t> runs on some machine </a:t>
            </a:r>
            <a:r>
              <a:rPr lang="en-US" i="1" dirty="0">
                <a:solidFill>
                  <a:srgbClr val="D500D6"/>
                </a:solidFill>
                <a:latin typeface="Calibri"/>
                <a:cs typeface="Calibri"/>
                <a:sym typeface="Symbol"/>
              </a:rPr>
              <a:t>M</a:t>
            </a:r>
            <a:r>
              <a:rPr lang="en-US" dirty="0">
                <a:latin typeface="Calibri"/>
                <a:cs typeface="Calibri"/>
                <a:sym typeface="Symbol"/>
              </a:rPr>
              <a:t> to </a:t>
            </a:r>
            <a:r>
              <a:rPr lang="en-US" u="sng" dirty="0">
                <a:latin typeface="Calibri"/>
                <a:cs typeface="Calibri"/>
                <a:sym typeface="Symbol"/>
              </a:rPr>
              <a:t>implement</a:t>
            </a:r>
            <a:r>
              <a:rPr lang="en-US" dirty="0">
                <a:latin typeface="Calibri"/>
                <a:cs typeface="Calibri"/>
                <a:sym typeface="Symbol"/>
              </a:rPr>
              <a:t> </a:t>
            </a:r>
            <a:r>
              <a:rPr lang="en-US" i="1" dirty="0">
                <a:solidFill>
                  <a:srgbClr val="D500D6"/>
                </a:solidFill>
                <a:latin typeface="Calibri"/>
                <a:cs typeface="Calibri"/>
                <a:sym typeface="Symbol"/>
              </a:rPr>
              <a:t>f</a:t>
            </a:r>
            <a:r>
              <a:rPr lang="en-US" dirty="0">
                <a:solidFill>
                  <a:schemeClr val="tx1"/>
                </a:solidFill>
                <a:latin typeface="Calibri"/>
                <a:cs typeface="Calibri"/>
                <a:sym typeface="Symbol"/>
              </a:rPr>
              <a:t> :</a:t>
            </a:r>
          </a:p>
          <a:p>
            <a:pPr lvl="1"/>
            <a:r>
              <a:rPr lang="en-US" i="1" dirty="0">
                <a:solidFill>
                  <a:srgbClr val="D500D6"/>
                </a:solidFill>
                <a:latin typeface="Calibri"/>
                <a:cs typeface="Calibri"/>
                <a:sym typeface="Symbol"/>
              </a:rPr>
              <a:t>f </a:t>
            </a:r>
            <a:r>
              <a:rPr lang="en-US" dirty="0">
                <a:solidFill>
                  <a:srgbClr val="D500D6"/>
                </a:solidFill>
                <a:latin typeface="Calibri"/>
                <a:cs typeface="Calibri"/>
                <a:sym typeface="Symbol"/>
              </a:rPr>
              <a:t>= </a:t>
            </a:r>
            <a:r>
              <a:rPr lang="en-US" i="1" dirty="0">
                <a:solidFill>
                  <a:srgbClr val="D500D6"/>
                </a:solidFill>
                <a:latin typeface="Calibri"/>
                <a:cs typeface="Calibri"/>
                <a:sym typeface="Symbol"/>
              </a:rPr>
              <a:t>Agent</a:t>
            </a:r>
            <a:r>
              <a:rPr lang="en-US" dirty="0">
                <a:solidFill>
                  <a:srgbClr val="D500D6"/>
                </a:solidFill>
                <a:latin typeface="Calibri"/>
                <a:cs typeface="Calibri"/>
                <a:sym typeface="Symbol"/>
              </a:rPr>
              <a:t>(</a:t>
            </a:r>
            <a:r>
              <a:rPr lang="en-US" dirty="0" err="1">
                <a:solidFill>
                  <a:srgbClr val="D500D6"/>
                </a:solidFill>
                <a:latin typeface="Baskerville SemiBold Italic"/>
                <a:cs typeface="Baskerville SemiBold Italic"/>
                <a:sym typeface="Symbol"/>
              </a:rPr>
              <a:t>l</a:t>
            </a:r>
            <a:r>
              <a:rPr lang="en-US" i="1" dirty="0" err="1">
                <a:solidFill>
                  <a:srgbClr val="D500D6"/>
                </a:solidFill>
                <a:latin typeface="Calibri"/>
                <a:cs typeface="Calibri"/>
                <a:sym typeface="Symbol"/>
              </a:rPr>
              <a:t>,M</a:t>
            </a:r>
            <a:r>
              <a:rPr lang="en-US" dirty="0">
                <a:solidFill>
                  <a:srgbClr val="D500D6"/>
                </a:solidFill>
                <a:latin typeface="Calibri"/>
                <a:cs typeface="Calibri"/>
                <a:sym typeface="Symbol"/>
              </a:rPr>
              <a:t>)</a:t>
            </a:r>
          </a:p>
          <a:p>
            <a:pPr lvl="1"/>
            <a:r>
              <a:rPr lang="en-US" dirty="0">
                <a:solidFill>
                  <a:srgbClr val="000000"/>
                </a:solidFill>
                <a:latin typeface="Calibri"/>
                <a:cs typeface="Calibri"/>
                <a:sym typeface="Symbol"/>
              </a:rPr>
              <a:t>Real machines have limited speed and memory, introducing delay, so agent function </a:t>
            </a:r>
            <a:r>
              <a:rPr lang="en-US" i="1" dirty="0">
                <a:solidFill>
                  <a:srgbClr val="D500D6"/>
                </a:solidFill>
                <a:latin typeface="Calibri"/>
                <a:cs typeface="Calibri"/>
                <a:sym typeface="Symbol"/>
              </a:rPr>
              <a:t>f</a:t>
            </a:r>
            <a:r>
              <a:rPr lang="en-US" dirty="0">
                <a:solidFill>
                  <a:srgbClr val="000000"/>
                </a:solidFill>
                <a:latin typeface="Calibri"/>
                <a:cs typeface="Calibri"/>
                <a:sym typeface="Symbol"/>
              </a:rPr>
              <a:t> depends on </a:t>
            </a:r>
            <a:r>
              <a:rPr lang="en-US" i="1" dirty="0">
                <a:solidFill>
                  <a:srgbClr val="D500D6"/>
                </a:solidFill>
                <a:latin typeface="Calibri"/>
                <a:cs typeface="Calibri"/>
                <a:sym typeface="Symbol"/>
              </a:rPr>
              <a:t>M</a:t>
            </a:r>
            <a:r>
              <a:rPr lang="en-US" dirty="0">
                <a:solidFill>
                  <a:srgbClr val="000000"/>
                </a:solidFill>
                <a:latin typeface="Calibri"/>
                <a:cs typeface="Calibri"/>
                <a:sym typeface="Symbol"/>
              </a:rPr>
              <a:t> as well as </a:t>
            </a:r>
            <a:r>
              <a:rPr lang="en-US" dirty="0">
                <a:solidFill>
                  <a:srgbClr val="D500D6"/>
                </a:solidFill>
                <a:latin typeface="Baskerville SemiBold Italic"/>
                <a:cs typeface="Baskerville SemiBold Italic"/>
                <a:sym typeface="Symbol"/>
              </a:rPr>
              <a:t>l</a:t>
            </a:r>
            <a:endParaRPr lang="en-US" dirty="0">
              <a:solidFill>
                <a:srgbClr val="000000"/>
              </a:solidFill>
              <a:latin typeface="Calibri"/>
              <a:cs typeface="Calibri"/>
              <a:sym typeface="Symbol"/>
            </a:endParaRPr>
          </a:p>
        </p:txBody>
      </p:sp>
      <p:grpSp>
        <p:nvGrpSpPr>
          <p:cNvPr id="107" name="Group 106">
            <a:extLst>
              <a:ext uri="{FF2B5EF4-FFF2-40B4-BE49-F238E27FC236}">
                <a16:creationId xmlns:a16="http://schemas.microsoft.com/office/drawing/2014/main" id="{D624DB86-15B9-9C46-8E7D-339467B50B07}"/>
              </a:ext>
            </a:extLst>
          </p:cNvPr>
          <p:cNvGrpSpPr/>
          <p:nvPr/>
        </p:nvGrpSpPr>
        <p:grpSpPr>
          <a:xfrm>
            <a:off x="1295400" y="2802015"/>
            <a:ext cx="1457029" cy="1696201"/>
            <a:chOff x="1295400" y="2802015"/>
            <a:chExt cx="1457029" cy="1696201"/>
          </a:xfrm>
        </p:grpSpPr>
        <p:sp>
          <p:nvSpPr>
            <p:cNvPr id="5" name="Rectangle 4">
              <a:extLst>
                <a:ext uri="{FF2B5EF4-FFF2-40B4-BE49-F238E27FC236}">
                  <a16:creationId xmlns:a16="http://schemas.microsoft.com/office/drawing/2014/main" id="{BD29DA6B-5CE4-8449-94DF-AF4E07490FB4}"/>
                </a:ext>
              </a:extLst>
            </p:cNvPr>
            <p:cNvSpPr/>
            <p:nvPr/>
          </p:nvSpPr>
          <p:spPr>
            <a:xfrm>
              <a:off x="1861424" y="2858427"/>
              <a:ext cx="891005" cy="163978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a:extLst>
                <a:ext uri="{FF2B5EF4-FFF2-40B4-BE49-F238E27FC236}">
                  <a16:creationId xmlns:a16="http://schemas.microsoft.com/office/drawing/2014/main" id="{D55B47D6-A121-6643-9449-B282EF520DD9}"/>
                </a:ext>
              </a:extLst>
            </p:cNvPr>
            <p:cNvSpPr txBox="1"/>
            <p:nvPr/>
          </p:nvSpPr>
          <p:spPr>
            <a:xfrm>
              <a:off x="1295400" y="2802015"/>
              <a:ext cx="543739" cy="253916"/>
            </a:xfrm>
            <a:prstGeom prst="rect">
              <a:avLst/>
            </a:prstGeom>
            <a:noFill/>
          </p:spPr>
          <p:txBody>
            <a:bodyPr wrap="none" rtlCol="0">
              <a:spAutoFit/>
            </a:bodyPr>
            <a:lstStyle/>
            <a:p>
              <a:r>
                <a:rPr lang="en-US" sz="1050" dirty="0"/>
                <a:t>NEXT</a:t>
              </a:r>
            </a:p>
          </p:txBody>
        </p:sp>
        <p:grpSp>
          <p:nvGrpSpPr>
            <p:cNvPr id="7" name="Group 6">
              <a:extLst>
                <a:ext uri="{FF2B5EF4-FFF2-40B4-BE49-F238E27FC236}">
                  <a16:creationId xmlns:a16="http://schemas.microsoft.com/office/drawing/2014/main" id="{ED423259-4CED-EB48-AE8F-40C3F930981F}"/>
                </a:ext>
              </a:extLst>
            </p:cNvPr>
            <p:cNvGrpSpPr/>
            <p:nvPr/>
          </p:nvGrpSpPr>
          <p:grpSpPr>
            <a:xfrm>
              <a:off x="2158426" y="2858427"/>
              <a:ext cx="148501" cy="655915"/>
              <a:chOff x="2286000" y="1066800"/>
              <a:chExt cx="228600" cy="914400"/>
            </a:xfrm>
            <a:solidFill>
              <a:srgbClr val="00E7E6"/>
            </a:solidFill>
          </p:grpSpPr>
          <p:sp>
            <p:nvSpPr>
              <p:cNvPr id="23" name="Rectangle 22">
                <a:extLst>
                  <a:ext uri="{FF2B5EF4-FFF2-40B4-BE49-F238E27FC236}">
                    <a16:creationId xmlns:a16="http://schemas.microsoft.com/office/drawing/2014/main" id="{081C18AF-0DD1-F04B-AE1D-16A17DCBB8DB}"/>
                  </a:ext>
                </a:extLst>
              </p:cNvPr>
              <p:cNvSpPr/>
              <p:nvPr/>
            </p:nvSpPr>
            <p:spPr>
              <a:xfrm>
                <a:off x="2286000" y="10668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2DD5E9CB-B6BE-624E-BE59-D380819828C2}"/>
                  </a:ext>
                </a:extLst>
              </p:cNvPr>
              <p:cNvSpPr/>
              <p:nvPr/>
            </p:nvSpPr>
            <p:spPr>
              <a:xfrm>
                <a:off x="2286000" y="12954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DF317B2D-509B-1C41-AF37-CBD59C35A6B0}"/>
                  </a:ext>
                </a:extLst>
              </p:cNvPr>
              <p:cNvSpPr/>
              <p:nvPr/>
            </p:nvSpPr>
            <p:spPr>
              <a:xfrm>
                <a:off x="2286000" y="15240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A37BAE1C-34C1-0548-98FB-2050FA2AB176}"/>
                  </a:ext>
                </a:extLst>
              </p:cNvPr>
              <p:cNvSpPr/>
              <p:nvPr/>
            </p:nvSpPr>
            <p:spPr>
              <a:xfrm>
                <a:off x="2286000" y="17526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 name="Group 7">
              <a:extLst>
                <a:ext uri="{FF2B5EF4-FFF2-40B4-BE49-F238E27FC236}">
                  <a16:creationId xmlns:a16="http://schemas.microsoft.com/office/drawing/2014/main" id="{470D20AD-29A0-4F44-9F37-DA7B7C80F906}"/>
                </a:ext>
              </a:extLst>
            </p:cNvPr>
            <p:cNvGrpSpPr/>
            <p:nvPr/>
          </p:nvGrpSpPr>
          <p:grpSpPr>
            <a:xfrm rot="16200000">
              <a:off x="1354172" y="3008171"/>
              <a:ext cx="327958" cy="445502"/>
              <a:chOff x="3581400" y="1065143"/>
              <a:chExt cx="457200" cy="685800"/>
            </a:xfrm>
            <a:solidFill>
              <a:srgbClr val="A200F1"/>
            </a:solidFill>
          </p:grpSpPr>
          <p:sp>
            <p:nvSpPr>
              <p:cNvPr id="19" name="Rectangle 18">
                <a:extLst>
                  <a:ext uri="{FF2B5EF4-FFF2-40B4-BE49-F238E27FC236}">
                    <a16:creationId xmlns:a16="http://schemas.microsoft.com/office/drawing/2014/main" id="{7973FEBA-8444-B745-A90E-881A6865E6F9}"/>
                  </a:ext>
                </a:extLst>
              </p:cNvPr>
              <p:cNvSpPr/>
              <p:nvPr/>
            </p:nvSpPr>
            <p:spPr>
              <a:xfrm>
                <a:off x="35814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A9D4AD66-358E-5544-8C96-6EE3CA9828C3}"/>
                  </a:ext>
                </a:extLst>
              </p:cNvPr>
              <p:cNvSpPr/>
              <p:nvPr/>
            </p:nvSpPr>
            <p:spPr>
              <a:xfrm>
                <a:off x="35814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a:extLst>
                  <a:ext uri="{FF2B5EF4-FFF2-40B4-BE49-F238E27FC236}">
                    <a16:creationId xmlns:a16="http://schemas.microsoft.com/office/drawing/2014/main" id="{987FB3D1-D7BE-2F4C-9821-8E2C4ABDC36A}"/>
                  </a:ext>
                </a:extLst>
              </p:cNvPr>
              <p:cNvSpPr/>
              <p:nvPr/>
            </p:nvSpPr>
            <p:spPr>
              <a:xfrm>
                <a:off x="3581400" y="15223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a:extLst>
                  <a:ext uri="{FF2B5EF4-FFF2-40B4-BE49-F238E27FC236}">
                    <a16:creationId xmlns:a16="http://schemas.microsoft.com/office/drawing/2014/main" id="{A6CA7C5F-7D7B-044E-BF5E-AAD12B4C7CB0}"/>
                  </a:ext>
                </a:extLst>
              </p:cNvPr>
              <p:cNvSpPr/>
              <p:nvPr/>
            </p:nvSpPr>
            <p:spPr>
              <a:xfrm>
                <a:off x="38100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 name="Group 8">
              <a:extLst>
                <a:ext uri="{FF2B5EF4-FFF2-40B4-BE49-F238E27FC236}">
                  <a16:creationId xmlns:a16="http://schemas.microsoft.com/office/drawing/2014/main" id="{837596B9-F19E-9D43-8CA3-4493FD0C8AF5}"/>
                </a:ext>
              </a:extLst>
            </p:cNvPr>
            <p:cNvGrpSpPr/>
            <p:nvPr/>
          </p:nvGrpSpPr>
          <p:grpSpPr>
            <a:xfrm rot="16200000">
              <a:off x="1918952" y="4109165"/>
              <a:ext cx="331523" cy="446578"/>
              <a:chOff x="4572000" y="1065143"/>
              <a:chExt cx="462170" cy="687456"/>
            </a:xfrm>
            <a:solidFill>
              <a:srgbClr val="1200F1"/>
            </a:solidFill>
          </p:grpSpPr>
          <p:sp>
            <p:nvSpPr>
              <p:cNvPr id="15" name="Rectangle 14">
                <a:extLst>
                  <a:ext uri="{FF2B5EF4-FFF2-40B4-BE49-F238E27FC236}">
                    <a16:creationId xmlns:a16="http://schemas.microsoft.com/office/drawing/2014/main" id="{F239C27D-85D9-F047-9177-B1C36E6EBA44}"/>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C8CBEE10-7766-6E4F-905D-99A58D52CEE2}"/>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a:extLst>
                  <a:ext uri="{FF2B5EF4-FFF2-40B4-BE49-F238E27FC236}">
                    <a16:creationId xmlns:a16="http://schemas.microsoft.com/office/drawing/2014/main" id="{9A0A7840-11F3-AF4E-A252-5AED54E1291E}"/>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F103953D-1559-B946-B3CB-32EFC46CD5A4}"/>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0" name="Group 9">
              <a:extLst>
                <a:ext uri="{FF2B5EF4-FFF2-40B4-BE49-F238E27FC236}">
                  <a16:creationId xmlns:a16="http://schemas.microsoft.com/office/drawing/2014/main" id="{2F00686F-3185-ED4D-86C2-81257190C2EF}"/>
                </a:ext>
              </a:extLst>
            </p:cNvPr>
            <p:cNvGrpSpPr/>
            <p:nvPr/>
          </p:nvGrpSpPr>
          <p:grpSpPr>
            <a:xfrm>
              <a:off x="2009925" y="4000338"/>
              <a:ext cx="300230" cy="330333"/>
              <a:chOff x="7991060" y="828507"/>
              <a:chExt cx="462170" cy="460512"/>
            </a:xfrm>
            <a:solidFill>
              <a:srgbClr val="F1F001"/>
            </a:solidFill>
          </p:grpSpPr>
          <p:sp>
            <p:nvSpPr>
              <p:cNvPr id="11" name="Rectangle 10">
                <a:extLst>
                  <a:ext uri="{FF2B5EF4-FFF2-40B4-BE49-F238E27FC236}">
                    <a16:creationId xmlns:a16="http://schemas.microsoft.com/office/drawing/2014/main" id="{A8EAC51F-115B-8C49-8C6A-1ABC93B02F62}"/>
                  </a:ext>
                </a:extLst>
              </p:cNvPr>
              <p:cNvSpPr/>
              <p:nvPr/>
            </p:nvSpPr>
            <p:spPr>
              <a:xfrm>
                <a:off x="799106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49DE3945-7150-ED4A-BEF9-474DA9691A96}"/>
                  </a:ext>
                </a:extLst>
              </p:cNvPr>
              <p:cNvSpPr/>
              <p:nvPr/>
            </p:nvSpPr>
            <p:spPr>
              <a:xfrm>
                <a:off x="7991060" y="828507"/>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F359D375-36BE-6C48-B26D-259D55AB830D}"/>
                  </a:ext>
                </a:extLst>
              </p:cNvPr>
              <p:cNvSpPr/>
              <p:nvPr/>
            </p:nvSpPr>
            <p:spPr>
              <a:xfrm>
                <a:off x="8224630" y="83016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Rectangle 13">
                <a:extLst>
                  <a:ext uri="{FF2B5EF4-FFF2-40B4-BE49-F238E27FC236}">
                    <a16:creationId xmlns:a16="http://schemas.microsoft.com/office/drawing/2014/main" id="{B6C5B82F-FD46-3746-9590-44EEC16C9939}"/>
                  </a:ext>
                </a:extLst>
              </p:cNvPr>
              <p:cNvSpPr/>
              <p:nvPr/>
            </p:nvSpPr>
            <p:spPr>
              <a:xfrm>
                <a:off x="822463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27" name="TextBox 26">
            <a:extLst>
              <a:ext uri="{FF2B5EF4-FFF2-40B4-BE49-F238E27FC236}">
                <a16:creationId xmlns:a16="http://schemas.microsoft.com/office/drawing/2014/main" id="{18443264-4B5C-BD4A-803F-B9CE41A76CF9}"/>
              </a:ext>
            </a:extLst>
          </p:cNvPr>
          <p:cNvSpPr txBox="1"/>
          <p:nvPr/>
        </p:nvSpPr>
        <p:spPr>
          <a:xfrm>
            <a:off x="2061246" y="4733151"/>
            <a:ext cx="638316" cy="276999"/>
          </a:xfrm>
          <a:prstGeom prst="rect">
            <a:avLst/>
          </a:prstGeom>
          <a:noFill/>
        </p:spPr>
        <p:txBody>
          <a:bodyPr wrap="none" rtlCol="0">
            <a:spAutoFit/>
          </a:bodyPr>
          <a:lstStyle/>
          <a:p>
            <a:r>
              <a:rPr lang="en-US" sz="1200" b="1" dirty="0"/>
              <a:t>NOOP</a:t>
            </a:r>
          </a:p>
        </p:txBody>
      </p:sp>
      <p:grpSp>
        <p:nvGrpSpPr>
          <p:cNvPr id="108" name="Group 107">
            <a:extLst>
              <a:ext uri="{FF2B5EF4-FFF2-40B4-BE49-F238E27FC236}">
                <a16:creationId xmlns:a16="http://schemas.microsoft.com/office/drawing/2014/main" id="{5EFBC492-245A-484F-9452-93AE99E7ED02}"/>
              </a:ext>
            </a:extLst>
          </p:cNvPr>
          <p:cNvGrpSpPr/>
          <p:nvPr/>
        </p:nvGrpSpPr>
        <p:grpSpPr>
          <a:xfrm>
            <a:off x="3021452" y="2802015"/>
            <a:ext cx="1457029" cy="1696201"/>
            <a:chOff x="3021452" y="2802015"/>
            <a:chExt cx="1457029" cy="1696201"/>
          </a:xfrm>
        </p:grpSpPr>
        <p:sp>
          <p:nvSpPr>
            <p:cNvPr id="29" name="Rectangle 28">
              <a:extLst>
                <a:ext uri="{FF2B5EF4-FFF2-40B4-BE49-F238E27FC236}">
                  <a16:creationId xmlns:a16="http://schemas.microsoft.com/office/drawing/2014/main" id="{2424CDCE-4A20-8248-B482-1BD96D8B11DF}"/>
                </a:ext>
              </a:extLst>
            </p:cNvPr>
            <p:cNvSpPr/>
            <p:nvPr/>
          </p:nvSpPr>
          <p:spPr>
            <a:xfrm>
              <a:off x="3587476" y="2858427"/>
              <a:ext cx="891005" cy="163978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TextBox 29">
              <a:extLst>
                <a:ext uri="{FF2B5EF4-FFF2-40B4-BE49-F238E27FC236}">
                  <a16:creationId xmlns:a16="http://schemas.microsoft.com/office/drawing/2014/main" id="{4547AB15-9956-404B-9690-451D70F7D0F3}"/>
                </a:ext>
              </a:extLst>
            </p:cNvPr>
            <p:cNvSpPr txBox="1"/>
            <p:nvPr/>
          </p:nvSpPr>
          <p:spPr>
            <a:xfrm>
              <a:off x="3021452" y="2802015"/>
              <a:ext cx="543739" cy="253916"/>
            </a:xfrm>
            <a:prstGeom prst="rect">
              <a:avLst/>
            </a:prstGeom>
            <a:noFill/>
          </p:spPr>
          <p:txBody>
            <a:bodyPr wrap="none" rtlCol="0">
              <a:spAutoFit/>
            </a:bodyPr>
            <a:lstStyle/>
            <a:p>
              <a:r>
                <a:rPr lang="en-US" sz="1050" dirty="0"/>
                <a:t>NEXT</a:t>
              </a:r>
            </a:p>
          </p:txBody>
        </p:sp>
        <p:grpSp>
          <p:nvGrpSpPr>
            <p:cNvPr id="31" name="Group 30">
              <a:extLst>
                <a:ext uri="{FF2B5EF4-FFF2-40B4-BE49-F238E27FC236}">
                  <a16:creationId xmlns:a16="http://schemas.microsoft.com/office/drawing/2014/main" id="{1FA22A19-9B75-4840-899D-6D79142AD872}"/>
                </a:ext>
              </a:extLst>
            </p:cNvPr>
            <p:cNvGrpSpPr/>
            <p:nvPr/>
          </p:nvGrpSpPr>
          <p:grpSpPr>
            <a:xfrm>
              <a:off x="3884477" y="3008525"/>
              <a:ext cx="148501" cy="655915"/>
              <a:chOff x="2286000" y="1066800"/>
              <a:chExt cx="228600" cy="914400"/>
            </a:xfrm>
            <a:solidFill>
              <a:srgbClr val="00E7E6"/>
            </a:solidFill>
          </p:grpSpPr>
          <p:sp>
            <p:nvSpPr>
              <p:cNvPr id="47" name="Rectangle 46">
                <a:extLst>
                  <a:ext uri="{FF2B5EF4-FFF2-40B4-BE49-F238E27FC236}">
                    <a16:creationId xmlns:a16="http://schemas.microsoft.com/office/drawing/2014/main" id="{E305DA8C-F003-2E48-A86F-FB8FCB4F8FF8}"/>
                  </a:ext>
                </a:extLst>
              </p:cNvPr>
              <p:cNvSpPr/>
              <p:nvPr/>
            </p:nvSpPr>
            <p:spPr>
              <a:xfrm>
                <a:off x="2286000" y="10668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Rectangle 47">
                <a:extLst>
                  <a:ext uri="{FF2B5EF4-FFF2-40B4-BE49-F238E27FC236}">
                    <a16:creationId xmlns:a16="http://schemas.microsoft.com/office/drawing/2014/main" id="{1BD6DD64-4848-294C-A76E-81D2B1F82A20}"/>
                  </a:ext>
                </a:extLst>
              </p:cNvPr>
              <p:cNvSpPr/>
              <p:nvPr/>
            </p:nvSpPr>
            <p:spPr>
              <a:xfrm>
                <a:off x="2286000" y="12954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Rectangle 48">
                <a:extLst>
                  <a:ext uri="{FF2B5EF4-FFF2-40B4-BE49-F238E27FC236}">
                    <a16:creationId xmlns:a16="http://schemas.microsoft.com/office/drawing/2014/main" id="{5698D8E4-66FB-3D45-A23D-392DCDF8F70F}"/>
                  </a:ext>
                </a:extLst>
              </p:cNvPr>
              <p:cNvSpPr/>
              <p:nvPr/>
            </p:nvSpPr>
            <p:spPr>
              <a:xfrm>
                <a:off x="2286000" y="15240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ectangle 49">
                <a:extLst>
                  <a:ext uri="{FF2B5EF4-FFF2-40B4-BE49-F238E27FC236}">
                    <a16:creationId xmlns:a16="http://schemas.microsoft.com/office/drawing/2014/main" id="{4BC321C1-8540-D24A-BDB0-813F4BA103B1}"/>
                  </a:ext>
                </a:extLst>
              </p:cNvPr>
              <p:cNvSpPr/>
              <p:nvPr/>
            </p:nvSpPr>
            <p:spPr>
              <a:xfrm>
                <a:off x="2286000" y="17526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2" name="Group 31">
              <a:extLst>
                <a:ext uri="{FF2B5EF4-FFF2-40B4-BE49-F238E27FC236}">
                  <a16:creationId xmlns:a16="http://schemas.microsoft.com/office/drawing/2014/main" id="{A7BF1B59-87B0-9E4F-B105-DEFADE43356A}"/>
                </a:ext>
              </a:extLst>
            </p:cNvPr>
            <p:cNvGrpSpPr/>
            <p:nvPr/>
          </p:nvGrpSpPr>
          <p:grpSpPr>
            <a:xfrm rot="16200000">
              <a:off x="3080224" y="3008171"/>
              <a:ext cx="327958" cy="445502"/>
              <a:chOff x="3581400" y="1065143"/>
              <a:chExt cx="457200" cy="685800"/>
            </a:xfrm>
            <a:solidFill>
              <a:srgbClr val="A200F1"/>
            </a:solidFill>
          </p:grpSpPr>
          <p:sp>
            <p:nvSpPr>
              <p:cNvPr id="43" name="Rectangle 42">
                <a:extLst>
                  <a:ext uri="{FF2B5EF4-FFF2-40B4-BE49-F238E27FC236}">
                    <a16:creationId xmlns:a16="http://schemas.microsoft.com/office/drawing/2014/main" id="{0E372F2C-A659-8B4A-95D8-96B2BEB4EC50}"/>
                  </a:ext>
                </a:extLst>
              </p:cNvPr>
              <p:cNvSpPr/>
              <p:nvPr/>
            </p:nvSpPr>
            <p:spPr>
              <a:xfrm>
                <a:off x="35814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ectangle 43">
                <a:extLst>
                  <a:ext uri="{FF2B5EF4-FFF2-40B4-BE49-F238E27FC236}">
                    <a16:creationId xmlns:a16="http://schemas.microsoft.com/office/drawing/2014/main" id="{2F235FE9-2D69-6946-AFDD-4E09CFE54DFB}"/>
                  </a:ext>
                </a:extLst>
              </p:cNvPr>
              <p:cNvSpPr/>
              <p:nvPr/>
            </p:nvSpPr>
            <p:spPr>
              <a:xfrm>
                <a:off x="35814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Rectangle 44">
                <a:extLst>
                  <a:ext uri="{FF2B5EF4-FFF2-40B4-BE49-F238E27FC236}">
                    <a16:creationId xmlns:a16="http://schemas.microsoft.com/office/drawing/2014/main" id="{D3098815-DA42-6640-BCE9-5B4C0703D4D9}"/>
                  </a:ext>
                </a:extLst>
              </p:cNvPr>
              <p:cNvSpPr/>
              <p:nvPr/>
            </p:nvSpPr>
            <p:spPr>
              <a:xfrm>
                <a:off x="3581400" y="15223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Rectangle 45">
                <a:extLst>
                  <a:ext uri="{FF2B5EF4-FFF2-40B4-BE49-F238E27FC236}">
                    <a16:creationId xmlns:a16="http://schemas.microsoft.com/office/drawing/2014/main" id="{F4FD88DF-3972-964F-9922-3ECDE32A3678}"/>
                  </a:ext>
                </a:extLst>
              </p:cNvPr>
              <p:cNvSpPr/>
              <p:nvPr/>
            </p:nvSpPr>
            <p:spPr>
              <a:xfrm>
                <a:off x="38100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3" name="Group 32">
              <a:extLst>
                <a:ext uri="{FF2B5EF4-FFF2-40B4-BE49-F238E27FC236}">
                  <a16:creationId xmlns:a16="http://schemas.microsoft.com/office/drawing/2014/main" id="{C2E1B178-CE88-144A-A565-003A4571A06E}"/>
                </a:ext>
              </a:extLst>
            </p:cNvPr>
            <p:cNvGrpSpPr/>
            <p:nvPr/>
          </p:nvGrpSpPr>
          <p:grpSpPr>
            <a:xfrm rot="16200000">
              <a:off x="3645004" y="4109165"/>
              <a:ext cx="331523" cy="446578"/>
              <a:chOff x="4572000" y="1065143"/>
              <a:chExt cx="462170" cy="687456"/>
            </a:xfrm>
            <a:solidFill>
              <a:srgbClr val="1200F1"/>
            </a:solidFill>
          </p:grpSpPr>
          <p:sp>
            <p:nvSpPr>
              <p:cNvPr id="39" name="Rectangle 38">
                <a:extLst>
                  <a:ext uri="{FF2B5EF4-FFF2-40B4-BE49-F238E27FC236}">
                    <a16:creationId xmlns:a16="http://schemas.microsoft.com/office/drawing/2014/main" id="{3773B46F-E656-F642-9449-DCA8FC19F6EA}"/>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4F5353A9-713B-BF42-9BC1-72DE4733428E}"/>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5BC5F70F-6E48-264A-9AAB-56530E903043}"/>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15445039-C2EC-DB41-822F-AE9C95380DAC}"/>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4" name="Group 33">
              <a:extLst>
                <a:ext uri="{FF2B5EF4-FFF2-40B4-BE49-F238E27FC236}">
                  <a16:creationId xmlns:a16="http://schemas.microsoft.com/office/drawing/2014/main" id="{044AD965-C0B8-F446-A4CB-0324CB9C2718}"/>
                </a:ext>
              </a:extLst>
            </p:cNvPr>
            <p:cNvGrpSpPr/>
            <p:nvPr/>
          </p:nvGrpSpPr>
          <p:grpSpPr>
            <a:xfrm>
              <a:off x="3735977" y="4000338"/>
              <a:ext cx="300230" cy="330333"/>
              <a:chOff x="7991060" y="828507"/>
              <a:chExt cx="462170" cy="460512"/>
            </a:xfrm>
            <a:solidFill>
              <a:srgbClr val="F1F001"/>
            </a:solidFill>
          </p:grpSpPr>
          <p:sp>
            <p:nvSpPr>
              <p:cNvPr id="35" name="Rectangle 34">
                <a:extLst>
                  <a:ext uri="{FF2B5EF4-FFF2-40B4-BE49-F238E27FC236}">
                    <a16:creationId xmlns:a16="http://schemas.microsoft.com/office/drawing/2014/main" id="{3B2897C7-2E11-F242-B245-C103611E3AA5}"/>
                  </a:ext>
                </a:extLst>
              </p:cNvPr>
              <p:cNvSpPr/>
              <p:nvPr/>
            </p:nvSpPr>
            <p:spPr>
              <a:xfrm>
                <a:off x="799106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D048C6E0-28CD-8C48-B9FE-9E926CFE885E}"/>
                  </a:ext>
                </a:extLst>
              </p:cNvPr>
              <p:cNvSpPr/>
              <p:nvPr/>
            </p:nvSpPr>
            <p:spPr>
              <a:xfrm>
                <a:off x="7991060" y="828507"/>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0A061C64-3E75-AE4D-9028-57F6780EDAB6}"/>
                  </a:ext>
                </a:extLst>
              </p:cNvPr>
              <p:cNvSpPr/>
              <p:nvPr/>
            </p:nvSpPr>
            <p:spPr>
              <a:xfrm>
                <a:off x="8224630" y="83016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8" name="Rectangle 37">
                <a:extLst>
                  <a:ext uri="{FF2B5EF4-FFF2-40B4-BE49-F238E27FC236}">
                    <a16:creationId xmlns:a16="http://schemas.microsoft.com/office/drawing/2014/main" id="{BDAEFB73-0030-DB4B-8E8B-837C5AB34FE3}"/>
                  </a:ext>
                </a:extLst>
              </p:cNvPr>
              <p:cNvSpPr/>
              <p:nvPr/>
            </p:nvSpPr>
            <p:spPr>
              <a:xfrm>
                <a:off x="822463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51" name="TextBox 50">
            <a:extLst>
              <a:ext uri="{FF2B5EF4-FFF2-40B4-BE49-F238E27FC236}">
                <a16:creationId xmlns:a16="http://schemas.microsoft.com/office/drawing/2014/main" id="{BE2FDE32-F849-D84B-A00A-EAE566CBA2EB}"/>
              </a:ext>
            </a:extLst>
          </p:cNvPr>
          <p:cNvSpPr txBox="1"/>
          <p:nvPr/>
        </p:nvSpPr>
        <p:spPr>
          <a:xfrm>
            <a:off x="3787298" y="4733151"/>
            <a:ext cx="638316" cy="276999"/>
          </a:xfrm>
          <a:prstGeom prst="rect">
            <a:avLst/>
          </a:prstGeom>
          <a:noFill/>
        </p:spPr>
        <p:txBody>
          <a:bodyPr wrap="none" rtlCol="0">
            <a:spAutoFit/>
          </a:bodyPr>
          <a:lstStyle/>
          <a:p>
            <a:r>
              <a:rPr lang="en-US" sz="1200" b="1" dirty="0"/>
              <a:t>NOOP</a:t>
            </a:r>
          </a:p>
        </p:txBody>
      </p:sp>
      <p:grpSp>
        <p:nvGrpSpPr>
          <p:cNvPr id="109" name="Group 108">
            <a:extLst>
              <a:ext uri="{FF2B5EF4-FFF2-40B4-BE49-F238E27FC236}">
                <a16:creationId xmlns:a16="http://schemas.microsoft.com/office/drawing/2014/main" id="{47398E17-57AB-3A4E-BDED-A2A01BD1568F}"/>
              </a:ext>
            </a:extLst>
          </p:cNvPr>
          <p:cNvGrpSpPr/>
          <p:nvPr/>
        </p:nvGrpSpPr>
        <p:grpSpPr>
          <a:xfrm>
            <a:off x="4744611" y="2802015"/>
            <a:ext cx="1457029" cy="1696201"/>
            <a:chOff x="4744611" y="2802015"/>
            <a:chExt cx="1457029" cy="1696201"/>
          </a:xfrm>
        </p:grpSpPr>
        <p:sp>
          <p:nvSpPr>
            <p:cNvPr id="53" name="Rectangle 52">
              <a:extLst>
                <a:ext uri="{FF2B5EF4-FFF2-40B4-BE49-F238E27FC236}">
                  <a16:creationId xmlns:a16="http://schemas.microsoft.com/office/drawing/2014/main" id="{FF9CDCA9-B256-254B-8040-1CED755D77CF}"/>
                </a:ext>
              </a:extLst>
            </p:cNvPr>
            <p:cNvSpPr/>
            <p:nvPr/>
          </p:nvSpPr>
          <p:spPr>
            <a:xfrm>
              <a:off x="5310635" y="2858427"/>
              <a:ext cx="891005" cy="163978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TextBox 53">
              <a:extLst>
                <a:ext uri="{FF2B5EF4-FFF2-40B4-BE49-F238E27FC236}">
                  <a16:creationId xmlns:a16="http://schemas.microsoft.com/office/drawing/2014/main" id="{65953AB8-A503-1745-8C95-5EE031136C60}"/>
                </a:ext>
              </a:extLst>
            </p:cNvPr>
            <p:cNvSpPr txBox="1"/>
            <p:nvPr/>
          </p:nvSpPr>
          <p:spPr>
            <a:xfrm>
              <a:off x="4744611" y="2802015"/>
              <a:ext cx="543739" cy="253916"/>
            </a:xfrm>
            <a:prstGeom prst="rect">
              <a:avLst/>
            </a:prstGeom>
            <a:noFill/>
          </p:spPr>
          <p:txBody>
            <a:bodyPr wrap="none" rtlCol="0">
              <a:spAutoFit/>
            </a:bodyPr>
            <a:lstStyle/>
            <a:p>
              <a:r>
                <a:rPr lang="en-US" sz="1050" dirty="0"/>
                <a:t>NEXT</a:t>
              </a:r>
            </a:p>
          </p:txBody>
        </p:sp>
        <p:grpSp>
          <p:nvGrpSpPr>
            <p:cNvPr id="55" name="Group 54">
              <a:extLst>
                <a:ext uri="{FF2B5EF4-FFF2-40B4-BE49-F238E27FC236}">
                  <a16:creationId xmlns:a16="http://schemas.microsoft.com/office/drawing/2014/main" id="{0607B82B-944B-0B4F-BC58-7E236BE79065}"/>
                </a:ext>
              </a:extLst>
            </p:cNvPr>
            <p:cNvGrpSpPr/>
            <p:nvPr/>
          </p:nvGrpSpPr>
          <p:grpSpPr>
            <a:xfrm>
              <a:off x="5608712" y="3184985"/>
              <a:ext cx="148501" cy="655915"/>
              <a:chOff x="2286000" y="1066800"/>
              <a:chExt cx="228600" cy="914400"/>
            </a:xfrm>
            <a:solidFill>
              <a:srgbClr val="00E7E6"/>
            </a:solidFill>
          </p:grpSpPr>
          <p:sp>
            <p:nvSpPr>
              <p:cNvPr id="71" name="Rectangle 70">
                <a:extLst>
                  <a:ext uri="{FF2B5EF4-FFF2-40B4-BE49-F238E27FC236}">
                    <a16:creationId xmlns:a16="http://schemas.microsoft.com/office/drawing/2014/main" id="{6A368BCA-07AA-0A46-8E1C-1B0C52FDFBE7}"/>
                  </a:ext>
                </a:extLst>
              </p:cNvPr>
              <p:cNvSpPr/>
              <p:nvPr/>
            </p:nvSpPr>
            <p:spPr>
              <a:xfrm>
                <a:off x="2286000" y="10668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ectangle 71">
                <a:extLst>
                  <a:ext uri="{FF2B5EF4-FFF2-40B4-BE49-F238E27FC236}">
                    <a16:creationId xmlns:a16="http://schemas.microsoft.com/office/drawing/2014/main" id="{182CC27E-45AF-6348-88C0-3A37BDE7E17E}"/>
                  </a:ext>
                </a:extLst>
              </p:cNvPr>
              <p:cNvSpPr/>
              <p:nvPr/>
            </p:nvSpPr>
            <p:spPr>
              <a:xfrm>
                <a:off x="2286000" y="12954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Rectangle 72">
                <a:extLst>
                  <a:ext uri="{FF2B5EF4-FFF2-40B4-BE49-F238E27FC236}">
                    <a16:creationId xmlns:a16="http://schemas.microsoft.com/office/drawing/2014/main" id="{DF759482-AD00-FF49-AB9C-382D271749CB}"/>
                  </a:ext>
                </a:extLst>
              </p:cNvPr>
              <p:cNvSpPr/>
              <p:nvPr/>
            </p:nvSpPr>
            <p:spPr>
              <a:xfrm>
                <a:off x="2286000" y="15240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Rectangle 73">
                <a:extLst>
                  <a:ext uri="{FF2B5EF4-FFF2-40B4-BE49-F238E27FC236}">
                    <a16:creationId xmlns:a16="http://schemas.microsoft.com/office/drawing/2014/main" id="{6DAD0350-6294-D443-931F-04FE55F6E3F2}"/>
                  </a:ext>
                </a:extLst>
              </p:cNvPr>
              <p:cNvSpPr/>
              <p:nvPr/>
            </p:nvSpPr>
            <p:spPr>
              <a:xfrm>
                <a:off x="2286000" y="17526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6" name="Group 55">
              <a:extLst>
                <a:ext uri="{FF2B5EF4-FFF2-40B4-BE49-F238E27FC236}">
                  <a16:creationId xmlns:a16="http://schemas.microsoft.com/office/drawing/2014/main" id="{D9EF73E4-F6AA-E54A-B7E3-C6F17B24D980}"/>
                </a:ext>
              </a:extLst>
            </p:cNvPr>
            <p:cNvGrpSpPr/>
            <p:nvPr/>
          </p:nvGrpSpPr>
          <p:grpSpPr>
            <a:xfrm rot="16200000">
              <a:off x="4803383" y="3008171"/>
              <a:ext cx="327958" cy="445502"/>
              <a:chOff x="3581400" y="1065143"/>
              <a:chExt cx="457200" cy="685800"/>
            </a:xfrm>
            <a:solidFill>
              <a:srgbClr val="A200F1"/>
            </a:solidFill>
          </p:grpSpPr>
          <p:sp>
            <p:nvSpPr>
              <p:cNvPr id="67" name="Rectangle 66">
                <a:extLst>
                  <a:ext uri="{FF2B5EF4-FFF2-40B4-BE49-F238E27FC236}">
                    <a16:creationId xmlns:a16="http://schemas.microsoft.com/office/drawing/2014/main" id="{F9128A1C-6A9D-1749-998E-2F6C266320FE}"/>
                  </a:ext>
                </a:extLst>
              </p:cNvPr>
              <p:cNvSpPr/>
              <p:nvPr/>
            </p:nvSpPr>
            <p:spPr>
              <a:xfrm>
                <a:off x="35814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Rectangle 67">
                <a:extLst>
                  <a:ext uri="{FF2B5EF4-FFF2-40B4-BE49-F238E27FC236}">
                    <a16:creationId xmlns:a16="http://schemas.microsoft.com/office/drawing/2014/main" id="{1C88536F-B12C-F242-BFB8-FF7D2405CD79}"/>
                  </a:ext>
                </a:extLst>
              </p:cNvPr>
              <p:cNvSpPr/>
              <p:nvPr/>
            </p:nvSpPr>
            <p:spPr>
              <a:xfrm>
                <a:off x="35814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Rectangle 68">
                <a:extLst>
                  <a:ext uri="{FF2B5EF4-FFF2-40B4-BE49-F238E27FC236}">
                    <a16:creationId xmlns:a16="http://schemas.microsoft.com/office/drawing/2014/main" id="{683C930E-38C7-8040-9190-A42B39E8BB9A}"/>
                  </a:ext>
                </a:extLst>
              </p:cNvPr>
              <p:cNvSpPr/>
              <p:nvPr/>
            </p:nvSpPr>
            <p:spPr>
              <a:xfrm>
                <a:off x="3581400" y="15223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ectangle 69">
                <a:extLst>
                  <a:ext uri="{FF2B5EF4-FFF2-40B4-BE49-F238E27FC236}">
                    <a16:creationId xmlns:a16="http://schemas.microsoft.com/office/drawing/2014/main" id="{15351552-74FF-8949-BB33-DC4347938422}"/>
                  </a:ext>
                </a:extLst>
              </p:cNvPr>
              <p:cNvSpPr/>
              <p:nvPr/>
            </p:nvSpPr>
            <p:spPr>
              <a:xfrm>
                <a:off x="38100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7" name="Group 56">
              <a:extLst>
                <a:ext uri="{FF2B5EF4-FFF2-40B4-BE49-F238E27FC236}">
                  <a16:creationId xmlns:a16="http://schemas.microsoft.com/office/drawing/2014/main" id="{13CB2F13-482D-B24A-9D68-A337A3EA159E}"/>
                </a:ext>
              </a:extLst>
            </p:cNvPr>
            <p:cNvGrpSpPr/>
            <p:nvPr/>
          </p:nvGrpSpPr>
          <p:grpSpPr>
            <a:xfrm rot="16200000">
              <a:off x="5368163" y="4109165"/>
              <a:ext cx="331523" cy="446578"/>
              <a:chOff x="4572000" y="1065143"/>
              <a:chExt cx="462170" cy="687456"/>
            </a:xfrm>
            <a:solidFill>
              <a:srgbClr val="1200F1"/>
            </a:solidFill>
          </p:grpSpPr>
          <p:sp>
            <p:nvSpPr>
              <p:cNvPr id="63" name="Rectangle 62">
                <a:extLst>
                  <a:ext uri="{FF2B5EF4-FFF2-40B4-BE49-F238E27FC236}">
                    <a16:creationId xmlns:a16="http://schemas.microsoft.com/office/drawing/2014/main" id="{8DD6347D-6FBC-1242-AB1F-4BB4BDCAD1F4}"/>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ectangle 63">
                <a:extLst>
                  <a:ext uri="{FF2B5EF4-FFF2-40B4-BE49-F238E27FC236}">
                    <a16:creationId xmlns:a16="http://schemas.microsoft.com/office/drawing/2014/main" id="{D4246152-92C6-EB41-A853-04517C9565F6}"/>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Rectangle 64">
                <a:extLst>
                  <a:ext uri="{FF2B5EF4-FFF2-40B4-BE49-F238E27FC236}">
                    <a16:creationId xmlns:a16="http://schemas.microsoft.com/office/drawing/2014/main" id="{2CBA0E76-D324-2B44-81B9-7AFA268F55F2}"/>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Rectangle 65">
                <a:extLst>
                  <a:ext uri="{FF2B5EF4-FFF2-40B4-BE49-F238E27FC236}">
                    <a16:creationId xmlns:a16="http://schemas.microsoft.com/office/drawing/2014/main" id="{9AA9080A-EDAB-534C-AFCA-D84124FF8567}"/>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8" name="Group 57">
              <a:extLst>
                <a:ext uri="{FF2B5EF4-FFF2-40B4-BE49-F238E27FC236}">
                  <a16:creationId xmlns:a16="http://schemas.microsoft.com/office/drawing/2014/main" id="{2C35C5A1-5043-2544-8095-AC2688B3F8F5}"/>
                </a:ext>
              </a:extLst>
            </p:cNvPr>
            <p:cNvGrpSpPr/>
            <p:nvPr/>
          </p:nvGrpSpPr>
          <p:grpSpPr>
            <a:xfrm>
              <a:off x="5459136" y="4000338"/>
              <a:ext cx="300230" cy="330333"/>
              <a:chOff x="7991060" y="828507"/>
              <a:chExt cx="462170" cy="460512"/>
            </a:xfrm>
            <a:solidFill>
              <a:srgbClr val="F1F001"/>
            </a:solidFill>
          </p:grpSpPr>
          <p:sp>
            <p:nvSpPr>
              <p:cNvPr id="59" name="Rectangle 58">
                <a:extLst>
                  <a:ext uri="{FF2B5EF4-FFF2-40B4-BE49-F238E27FC236}">
                    <a16:creationId xmlns:a16="http://schemas.microsoft.com/office/drawing/2014/main" id="{C7759CBF-2258-A04D-8F79-3D638BABD584}"/>
                  </a:ext>
                </a:extLst>
              </p:cNvPr>
              <p:cNvSpPr/>
              <p:nvPr/>
            </p:nvSpPr>
            <p:spPr>
              <a:xfrm>
                <a:off x="799106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Rectangle 59">
                <a:extLst>
                  <a:ext uri="{FF2B5EF4-FFF2-40B4-BE49-F238E27FC236}">
                    <a16:creationId xmlns:a16="http://schemas.microsoft.com/office/drawing/2014/main" id="{BF9841AD-BD93-474F-A708-9BFBE7285EA9}"/>
                  </a:ext>
                </a:extLst>
              </p:cNvPr>
              <p:cNvSpPr/>
              <p:nvPr/>
            </p:nvSpPr>
            <p:spPr>
              <a:xfrm>
                <a:off x="7991060" y="828507"/>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Rectangle 60">
                <a:extLst>
                  <a:ext uri="{FF2B5EF4-FFF2-40B4-BE49-F238E27FC236}">
                    <a16:creationId xmlns:a16="http://schemas.microsoft.com/office/drawing/2014/main" id="{AF503FC0-1AF4-6D49-9E8A-3031DED04763}"/>
                  </a:ext>
                </a:extLst>
              </p:cNvPr>
              <p:cNvSpPr/>
              <p:nvPr/>
            </p:nvSpPr>
            <p:spPr>
              <a:xfrm>
                <a:off x="8224630" y="83016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2" name="Rectangle 61">
                <a:extLst>
                  <a:ext uri="{FF2B5EF4-FFF2-40B4-BE49-F238E27FC236}">
                    <a16:creationId xmlns:a16="http://schemas.microsoft.com/office/drawing/2014/main" id="{3AA07DBE-A562-F545-835C-11E0A77815AC}"/>
                  </a:ext>
                </a:extLst>
              </p:cNvPr>
              <p:cNvSpPr/>
              <p:nvPr/>
            </p:nvSpPr>
            <p:spPr>
              <a:xfrm>
                <a:off x="822463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75" name="TextBox 74">
            <a:extLst>
              <a:ext uri="{FF2B5EF4-FFF2-40B4-BE49-F238E27FC236}">
                <a16:creationId xmlns:a16="http://schemas.microsoft.com/office/drawing/2014/main" id="{F77D4DA8-1C8F-D547-8894-7A3165946E48}"/>
              </a:ext>
            </a:extLst>
          </p:cNvPr>
          <p:cNvSpPr txBox="1"/>
          <p:nvPr/>
        </p:nvSpPr>
        <p:spPr>
          <a:xfrm>
            <a:off x="5510458" y="4733151"/>
            <a:ext cx="638316" cy="276999"/>
          </a:xfrm>
          <a:prstGeom prst="rect">
            <a:avLst/>
          </a:prstGeom>
          <a:noFill/>
        </p:spPr>
        <p:txBody>
          <a:bodyPr wrap="none" rtlCol="0">
            <a:spAutoFit/>
          </a:bodyPr>
          <a:lstStyle/>
          <a:p>
            <a:r>
              <a:rPr lang="en-US" sz="1200" b="1" dirty="0"/>
              <a:t>NOOP</a:t>
            </a:r>
          </a:p>
        </p:txBody>
      </p:sp>
      <p:sp>
        <p:nvSpPr>
          <p:cNvPr id="76" name="TextBox 75">
            <a:extLst>
              <a:ext uri="{FF2B5EF4-FFF2-40B4-BE49-F238E27FC236}">
                <a16:creationId xmlns:a16="http://schemas.microsoft.com/office/drawing/2014/main" id="{3B6DDEDF-7CE7-B84A-A3CA-4B549F23675C}"/>
              </a:ext>
            </a:extLst>
          </p:cNvPr>
          <p:cNvSpPr txBox="1"/>
          <p:nvPr/>
        </p:nvSpPr>
        <p:spPr>
          <a:xfrm>
            <a:off x="7157951" y="4733151"/>
            <a:ext cx="570990" cy="276999"/>
          </a:xfrm>
          <a:prstGeom prst="rect">
            <a:avLst/>
          </a:prstGeom>
          <a:noFill/>
        </p:spPr>
        <p:txBody>
          <a:bodyPr wrap="none" rtlCol="0">
            <a:spAutoFit/>
          </a:bodyPr>
          <a:lstStyle/>
          <a:p>
            <a:r>
              <a:rPr lang="en-US" sz="1200" b="1" dirty="0"/>
              <a:t>LEFT</a:t>
            </a:r>
          </a:p>
        </p:txBody>
      </p:sp>
      <p:grpSp>
        <p:nvGrpSpPr>
          <p:cNvPr id="110" name="Group 109">
            <a:extLst>
              <a:ext uri="{FF2B5EF4-FFF2-40B4-BE49-F238E27FC236}">
                <a16:creationId xmlns:a16="http://schemas.microsoft.com/office/drawing/2014/main" id="{721DCF9D-3B50-E44F-B696-C031048F9606}"/>
              </a:ext>
            </a:extLst>
          </p:cNvPr>
          <p:cNvGrpSpPr/>
          <p:nvPr/>
        </p:nvGrpSpPr>
        <p:grpSpPr>
          <a:xfrm>
            <a:off x="6467771" y="2802015"/>
            <a:ext cx="1457029" cy="1696201"/>
            <a:chOff x="6467771" y="2802015"/>
            <a:chExt cx="1457029" cy="1696201"/>
          </a:xfrm>
        </p:grpSpPr>
        <p:sp>
          <p:nvSpPr>
            <p:cNvPr id="78" name="Rectangle 77">
              <a:extLst>
                <a:ext uri="{FF2B5EF4-FFF2-40B4-BE49-F238E27FC236}">
                  <a16:creationId xmlns:a16="http://schemas.microsoft.com/office/drawing/2014/main" id="{24CDDA2B-2D70-E040-BBD2-1F2A4C58C174}"/>
                </a:ext>
              </a:extLst>
            </p:cNvPr>
            <p:cNvSpPr/>
            <p:nvPr/>
          </p:nvSpPr>
          <p:spPr>
            <a:xfrm>
              <a:off x="7033795" y="2858427"/>
              <a:ext cx="891005" cy="163978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TextBox 78">
              <a:extLst>
                <a:ext uri="{FF2B5EF4-FFF2-40B4-BE49-F238E27FC236}">
                  <a16:creationId xmlns:a16="http://schemas.microsoft.com/office/drawing/2014/main" id="{A397F37B-53F1-E347-9EA2-44FC9432AF37}"/>
                </a:ext>
              </a:extLst>
            </p:cNvPr>
            <p:cNvSpPr txBox="1"/>
            <p:nvPr/>
          </p:nvSpPr>
          <p:spPr>
            <a:xfrm>
              <a:off x="6467771" y="2802015"/>
              <a:ext cx="543739" cy="253916"/>
            </a:xfrm>
            <a:prstGeom prst="rect">
              <a:avLst/>
            </a:prstGeom>
            <a:noFill/>
          </p:spPr>
          <p:txBody>
            <a:bodyPr wrap="none" rtlCol="0">
              <a:spAutoFit/>
            </a:bodyPr>
            <a:lstStyle/>
            <a:p>
              <a:r>
                <a:rPr lang="en-US" sz="1050" dirty="0"/>
                <a:t>NEXT</a:t>
              </a:r>
            </a:p>
          </p:txBody>
        </p:sp>
        <p:grpSp>
          <p:nvGrpSpPr>
            <p:cNvPr id="80" name="Group 79">
              <a:extLst>
                <a:ext uri="{FF2B5EF4-FFF2-40B4-BE49-F238E27FC236}">
                  <a16:creationId xmlns:a16="http://schemas.microsoft.com/office/drawing/2014/main" id="{00E810D4-FBA1-BA47-9952-B3ED8400DF8F}"/>
                </a:ext>
              </a:extLst>
            </p:cNvPr>
            <p:cNvGrpSpPr/>
            <p:nvPr/>
          </p:nvGrpSpPr>
          <p:grpSpPr>
            <a:xfrm>
              <a:off x="7330796" y="3340584"/>
              <a:ext cx="148501" cy="655915"/>
              <a:chOff x="2286000" y="1066800"/>
              <a:chExt cx="228600" cy="914400"/>
            </a:xfrm>
            <a:solidFill>
              <a:srgbClr val="00E7E6"/>
            </a:solidFill>
          </p:grpSpPr>
          <p:sp>
            <p:nvSpPr>
              <p:cNvPr id="101" name="Rectangle 100">
                <a:extLst>
                  <a:ext uri="{FF2B5EF4-FFF2-40B4-BE49-F238E27FC236}">
                    <a16:creationId xmlns:a16="http://schemas.microsoft.com/office/drawing/2014/main" id="{FDE7F9AE-1E8B-E146-A3F2-B14272452424}"/>
                  </a:ext>
                </a:extLst>
              </p:cNvPr>
              <p:cNvSpPr/>
              <p:nvPr/>
            </p:nvSpPr>
            <p:spPr>
              <a:xfrm>
                <a:off x="2286000" y="10668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Rectangle 101">
                <a:extLst>
                  <a:ext uri="{FF2B5EF4-FFF2-40B4-BE49-F238E27FC236}">
                    <a16:creationId xmlns:a16="http://schemas.microsoft.com/office/drawing/2014/main" id="{5FA0532E-F6B2-F142-A8CF-43143AF9C9D4}"/>
                  </a:ext>
                </a:extLst>
              </p:cNvPr>
              <p:cNvSpPr/>
              <p:nvPr/>
            </p:nvSpPr>
            <p:spPr>
              <a:xfrm>
                <a:off x="2286000" y="12954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Rectangle 102">
                <a:extLst>
                  <a:ext uri="{FF2B5EF4-FFF2-40B4-BE49-F238E27FC236}">
                    <a16:creationId xmlns:a16="http://schemas.microsoft.com/office/drawing/2014/main" id="{760D9544-9D24-474A-B039-12FC91A8CF61}"/>
                  </a:ext>
                </a:extLst>
              </p:cNvPr>
              <p:cNvSpPr/>
              <p:nvPr/>
            </p:nvSpPr>
            <p:spPr>
              <a:xfrm>
                <a:off x="2286000" y="15240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ectangle 103">
                <a:extLst>
                  <a:ext uri="{FF2B5EF4-FFF2-40B4-BE49-F238E27FC236}">
                    <a16:creationId xmlns:a16="http://schemas.microsoft.com/office/drawing/2014/main" id="{042BDDBB-2E6A-8F49-BBA0-DE89DEE18B4F}"/>
                  </a:ext>
                </a:extLst>
              </p:cNvPr>
              <p:cNvSpPr/>
              <p:nvPr/>
            </p:nvSpPr>
            <p:spPr>
              <a:xfrm>
                <a:off x="2286000" y="1752600"/>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1" name="Group 80">
              <a:extLst>
                <a:ext uri="{FF2B5EF4-FFF2-40B4-BE49-F238E27FC236}">
                  <a16:creationId xmlns:a16="http://schemas.microsoft.com/office/drawing/2014/main" id="{BF91A865-BE9B-9049-B944-A7CE7FF18958}"/>
                </a:ext>
              </a:extLst>
            </p:cNvPr>
            <p:cNvGrpSpPr/>
            <p:nvPr/>
          </p:nvGrpSpPr>
          <p:grpSpPr>
            <a:xfrm rot="16200000">
              <a:off x="7254662" y="2806908"/>
              <a:ext cx="327958" cy="445502"/>
              <a:chOff x="3581400" y="1065143"/>
              <a:chExt cx="457200" cy="685800"/>
            </a:xfrm>
            <a:solidFill>
              <a:srgbClr val="A200F1"/>
            </a:solidFill>
          </p:grpSpPr>
          <p:sp>
            <p:nvSpPr>
              <p:cNvPr id="97" name="Rectangle 96">
                <a:extLst>
                  <a:ext uri="{FF2B5EF4-FFF2-40B4-BE49-F238E27FC236}">
                    <a16:creationId xmlns:a16="http://schemas.microsoft.com/office/drawing/2014/main" id="{9A49465B-BEE3-724F-9143-90F71EB247DC}"/>
                  </a:ext>
                </a:extLst>
              </p:cNvPr>
              <p:cNvSpPr/>
              <p:nvPr/>
            </p:nvSpPr>
            <p:spPr>
              <a:xfrm>
                <a:off x="35814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Rectangle 97">
                <a:extLst>
                  <a:ext uri="{FF2B5EF4-FFF2-40B4-BE49-F238E27FC236}">
                    <a16:creationId xmlns:a16="http://schemas.microsoft.com/office/drawing/2014/main" id="{341ACAA2-1617-F54F-A6EB-9CE09E878CBC}"/>
                  </a:ext>
                </a:extLst>
              </p:cNvPr>
              <p:cNvSpPr/>
              <p:nvPr/>
            </p:nvSpPr>
            <p:spPr>
              <a:xfrm>
                <a:off x="35814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Rectangle 98">
                <a:extLst>
                  <a:ext uri="{FF2B5EF4-FFF2-40B4-BE49-F238E27FC236}">
                    <a16:creationId xmlns:a16="http://schemas.microsoft.com/office/drawing/2014/main" id="{33A03ACC-F036-9C4C-9565-D8DEC63BBE89}"/>
                  </a:ext>
                </a:extLst>
              </p:cNvPr>
              <p:cNvSpPr/>
              <p:nvPr/>
            </p:nvSpPr>
            <p:spPr>
              <a:xfrm>
                <a:off x="3581400" y="15223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Rectangle 99">
                <a:extLst>
                  <a:ext uri="{FF2B5EF4-FFF2-40B4-BE49-F238E27FC236}">
                    <a16:creationId xmlns:a16="http://schemas.microsoft.com/office/drawing/2014/main" id="{6148534A-B046-8445-8570-B63CC2B002DA}"/>
                  </a:ext>
                </a:extLst>
              </p:cNvPr>
              <p:cNvSpPr/>
              <p:nvPr/>
            </p:nvSpPr>
            <p:spPr>
              <a:xfrm>
                <a:off x="3810000" y="12937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2" name="Group 81">
              <a:extLst>
                <a:ext uri="{FF2B5EF4-FFF2-40B4-BE49-F238E27FC236}">
                  <a16:creationId xmlns:a16="http://schemas.microsoft.com/office/drawing/2014/main" id="{1D49CC7A-761B-7348-9CF1-D5E04500FC28}"/>
                </a:ext>
              </a:extLst>
            </p:cNvPr>
            <p:cNvGrpSpPr/>
            <p:nvPr/>
          </p:nvGrpSpPr>
          <p:grpSpPr>
            <a:xfrm rot="16200000">
              <a:off x="7091323" y="4109165"/>
              <a:ext cx="331523" cy="446578"/>
              <a:chOff x="4572000" y="1065143"/>
              <a:chExt cx="462170" cy="687456"/>
            </a:xfrm>
            <a:solidFill>
              <a:srgbClr val="1200F1"/>
            </a:solidFill>
          </p:grpSpPr>
          <p:sp>
            <p:nvSpPr>
              <p:cNvPr id="93" name="Rectangle 92">
                <a:extLst>
                  <a:ext uri="{FF2B5EF4-FFF2-40B4-BE49-F238E27FC236}">
                    <a16:creationId xmlns:a16="http://schemas.microsoft.com/office/drawing/2014/main" id="{D3FE9F69-9CF0-1C47-BED4-D533042BBE52}"/>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Rectangle 93">
                <a:extLst>
                  <a:ext uri="{FF2B5EF4-FFF2-40B4-BE49-F238E27FC236}">
                    <a16:creationId xmlns:a16="http://schemas.microsoft.com/office/drawing/2014/main" id="{1F068BC1-20D8-EF4E-A0E0-22DCA828CBF5}"/>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5" name="Rectangle 94">
                <a:extLst>
                  <a:ext uri="{FF2B5EF4-FFF2-40B4-BE49-F238E27FC236}">
                    <a16:creationId xmlns:a16="http://schemas.microsoft.com/office/drawing/2014/main" id="{39508A7F-CCBC-A845-8FF9-8B4A62A99923}"/>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Rectangle 95">
                <a:extLst>
                  <a:ext uri="{FF2B5EF4-FFF2-40B4-BE49-F238E27FC236}">
                    <a16:creationId xmlns:a16="http://schemas.microsoft.com/office/drawing/2014/main" id="{AB545E57-6752-CC49-97A3-7721352E67B6}"/>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3" name="Group 82">
              <a:extLst>
                <a:ext uri="{FF2B5EF4-FFF2-40B4-BE49-F238E27FC236}">
                  <a16:creationId xmlns:a16="http://schemas.microsoft.com/office/drawing/2014/main" id="{490504B7-1986-4C43-B1F7-A74399272BFE}"/>
                </a:ext>
              </a:extLst>
            </p:cNvPr>
            <p:cNvGrpSpPr/>
            <p:nvPr/>
          </p:nvGrpSpPr>
          <p:grpSpPr>
            <a:xfrm>
              <a:off x="7182296" y="4000338"/>
              <a:ext cx="300230" cy="330333"/>
              <a:chOff x="7991060" y="828507"/>
              <a:chExt cx="462170" cy="460512"/>
            </a:xfrm>
            <a:solidFill>
              <a:srgbClr val="F1F001"/>
            </a:solidFill>
          </p:grpSpPr>
          <p:sp>
            <p:nvSpPr>
              <p:cNvPr id="89" name="Rectangle 88">
                <a:extLst>
                  <a:ext uri="{FF2B5EF4-FFF2-40B4-BE49-F238E27FC236}">
                    <a16:creationId xmlns:a16="http://schemas.microsoft.com/office/drawing/2014/main" id="{55272A19-C80D-3947-B796-59005FA4E41A}"/>
                  </a:ext>
                </a:extLst>
              </p:cNvPr>
              <p:cNvSpPr/>
              <p:nvPr/>
            </p:nvSpPr>
            <p:spPr>
              <a:xfrm>
                <a:off x="799106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ectangle 89">
                <a:extLst>
                  <a:ext uri="{FF2B5EF4-FFF2-40B4-BE49-F238E27FC236}">
                    <a16:creationId xmlns:a16="http://schemas.microsoft.com/office/drawing/2014/main" id="{F14665B9-BCA3-D84A-A7C8-453A4505A5D6}"/>
                  </a:ext>
                </a:extLst>
              </p:cNvPr>
              <p:cNvSpPr/>
              <p:nvPr/>
            </p:nvSpPr>
            <p:spPr>
              <a:xfrm>
                <a:off x="7991060" y="828507"/>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ectangle 90">
                <a:extLst>
                  <a:ext uri="{FF2B5EF4-FFF2-40B4-BE49-F238E27FC236}">
                    <a16:creationId xmlns:a16="http://schemas.microsoft.com/office/drawing/2014/main" id="{2ECF6F6E-B61F-714F-8F56-A218555088B8}"/>
                  </a:ext>
                </a:extLst>
              </p:cNvPr>
              <p:cNvSpPr/>
              <p:nvPr/>
            </p:nvSpPr>
            <p:spPr>
              <a:xfrm>
                <a:off x="8224630" y="83016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2" name="Rectangle 91">
                <a:extLst>
                  <a:ext uri="{FF2B5EF4-FFF2-40B4-BE49-F238E27FC236}">
                    <a16:creationId xmlns:a16="http://schemas.microsoft.com/office/drawing/2014/main" id="{1E37B604-2479-3A48-A52D-5377445D4470}"/>
                  </a:ext>
                </a:extLst>
              </p:cNvPr>
              <p:cNvSpPr/>
              <p:nvPr/>
            </p:nvSpPr>
            <p:spPr>
              <a:xfrm>
                <a:off x="8224630" y="106041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4" name="Group 83">
              <a:extLst>
                <a:ext uri="{FF2B5EF4-FFF2-40B4-BE49-F238E27FC236}">
                  <a16:creationId xmlns:a16="http://schemas.microsoft.com/office/drawing/2014/main" id="{E9589C0E-8989-FE4E-9FE4-FAC0B9DB0915}"/>
                </a:ext>
              </a:extLst>
            </p:cNvPr>
            <p:cNvGrpSpPr/>
            <p:nvPr/>
          </p:nvGrpSpPr>
          <p:grpSpPr>
            <a:xfrm flipH="1">
              <a:off x="6526908" y="3066349"/>
              <a:ext cx="300230" cy="493124"/>
              <a:chOff x="4572000" y="1065143"/>
              <a:chExt cx="462170" cy="687456"/>
            </a:xfrm>
            <a:solidFill>
              <a:srgbClr val="F1A200"/>
            </a:solidFill>
          </p:grpSpPr>
          <p:sp>
            <p:nvSpPr>
              <p:cNvPr id="85" name="Rectangle 84">
                <a:extLst>
                  <a:ext uri="{FF2B5EF4-FFF2-40B4-BE49-F238E27FC236}">
                    <a16:creationId xmlns:a16="http://schemas.microsoft.com/office/drawing/2014/main" id="{E464179B-563E-5E45-A2AD-AA7332AADEE8}"/>
                  </a:ext>
                </a:extLst>
              </p:cNvPr>
              <p:cNvSpPr/>
              <p:nvPr/>
            </p:nvSpPr>
            <p:spPr>
              <a:xfrm>
                <a:off x="457200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Rectangle 85">
                <a:extLst>
                  <a:ext uri="{FF2B5EF4-FFF2-40B4-BE49-F238E27FC236}">
                    <a16:creationId xmlns:a16="http://schemas.microsoft.com/office/drawing/2014/main" id="{6167378A-3E25-8040-AB61-DDCCB1CB6276}"/>
                  </a:ext>
                </a:extLst>
              </p:cNvPr>
              <p:cNvSpPr/>
              <p:nvPr/>
            </p:nvSpPr>
            <p:spPr>
              <a:xfrm>
                <a:off x="4572000" y="12953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Rectangle 86">
                <a:extLst>
                  <a:ext uri="{FF2B5EF4-FFF2-40B4-BE49-F238E27FC236}">
                    <a16:creationId xmlns:a16="http://schemas.microsoft.com/office/drawing/2014/main" id="{D12BCFFA-83E9-8442-8D34-5C9DAC318AE8}"/>
                  </a:ext>
                </a:extLst>
              </p:cNvPr>
              <p:cNvSpPr/>
              <p:nvPr/>
            </p:nvSpPr>
            <p:spPr>
              <a:xfrm>
                <a:off x="4572000" y="1523999"/>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Rectangle 87">
                <a:extLst>
                  <a:ext uri="{FF2B5EF4-FFF2-40B4-BE49-F238E27FC236}">
                    <a16:creationId xmlns:a16="http://schemas.microsoft.com/office/drawing/2014/main" id="{80E6C004-233F-3042-BA42-2E525691FDFD}"/>
                  </a:ext>
                </a:extLst>
              </p:cNvPr>
              <p:cNvSpPr/>
              <p:nvPr/>
            </p:nvSpPr>
            <p:spPr>
              <a:xfrm>
                <a:off x="4805570" y="1065143"/>
                <a:ext cx="228600" cy="228600"/>
              </a:xfrm>
              <a:prstGeom prst="rect">
                <a:avLst/>
              </a:prstGeom>
              <a:grp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105" name="TextBox 104">
            <a:extLst>
              <a:ext uri="{FF2B5EF4-FFF2-40B4-BE49-F238E27FC236}">
                <a16:creationId xmlns:a16="http://schemas.microsoft.com/office/drawing/2014/main" id="{38320F6A-BB95-0141-ACBE-98BC67E375E1}"/>
              </a:ext>
            </a:extLst>
          </p:cNvPr>
          <p:cNvSpPr txBox="1"/>
          <p:nvPr/>
        </p:nvSpPr>
        <p:spPr>
          <a:xfrm>
            <a:off x="152400" y="2800350"/>
            <a:ext cx="901785" cy="369332"/>
          </a:xfrm>
          <a:prstGeom prst="rect">
            <a:avLst/>
          </a:prstGeom>
          <a:noFill/>
        </p:spPr>
        <p:txBody>
          <a:bodyPr wrap="none" rtlCol="0">
            <a:spAutoFit/>
          </a:bodyPr>
          <a:lstStyle/>
          <a:p>
            <a:r>
              <a:rPr lang="en-US" dirty="0">
                <a:solidFill>
                  <a:srgbClr val="D500D6"/>
                </a:solidFill>
                <a:latin typeface="Calibri"/>
                <a:cs typeface="Calibri"/>
              </a:rPr>
              <a:t>Percept</a:t>
            </a:r>
          </a:p>
        </p:txBody>
      </p:sp>
      <p:sp>
        <p:nvSpPr>
          <p:cNvPr id="106" name="TextBox 105">
            <a:extLst>
              <a:ext uri="{FF2B5EF4-FFF2-40B4-BE49-F238E27FC236}">
                <a16:creationId xmlns:a16="http://schemas.microsoft.com/office/drawing/2014/main" id="{C7B00189-A767-C542-9305-2F36CE8BD80E}"/>
              </a:ext>
            </a:extLst>
          </p:cNvPr>
          <p:cNvSpPr txBox="1"/>
          <p:nvPr/>
        </p:nvSpPr>
        <p:spPr>
          <a:xfrm>
            <a:off x="152400" y="4640818"/>
            <a:ext cx="788999" cy="369332"/>
          </a:xfrm>
          <a:prstGeom prst="rect">
            <a:avLst/>
          </a:prstGeom>
          <a:noFill/>
        </p:spPr>
        <p:txBody>
          <a:bodyPr wrap="none" rtlCol="0">
            <a:spAutoFit/>
          </a:bodyPr>
          <a:lstStyle/>
          <a:p>
            <a:r>
              <a:rPr lang="en-US" dirty="0">
                <a:solidFill>
                  <a:srgbClr val="D500D6"/>
                </a:solidFill>
                <a:latin typeface="Calibri"/>
                <a:cs typeface="Calibri"/>
              </a:rPr>
              <a:t>Action</a:t>
            </a:r>
          </a:p>
        </p:txBody>
      </p:sp>
    </p:spTree>
    <p:extLst>
      <p:ext uri="{BB962C8B-B14F-4D97-AF65-F5344CB8AC3E}">
        <p14:creationId xmlns:p14="http://schemas.microsoft.com/office/powerpoint/2010/main" val="398396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1" grpId="0"/>
      <p:bldP spid="75" grpId="0"/>
      <p:bldP spid="76" grpId="0"/>
      <p:bldP spid="105" grpId="0"/>
      <p:bldP spid="106"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 functions and agent programs</a:t>
            </a:r>
          </a:p>
        </p:txBody>
      </p:sp>
      <p:sp>
        <p:nvSpPr>
          <p:cNvPr id="3" name="Content Placeholder 2"/>
          <p:cNvSpPr>
            <a:spLocks noGrp="1"/>
          </p:cNvSpPr>
          <p:nvPr>
            <p:ph idx="1"/>
          </p:nvPr>
        </p:nvSpPr>
        <p:spPr>
          <a:xfrm>
            <a:off x="304800" y="1082279"/>
            <a:ext cx="8839200" cy="3546873"/>
          </a:xfrm>
        </p:spPr>
        <p:txBody>
          <a:bodyPr/>
          <a:lstStyle/>
          <a:p>
            <a:r>
              <a:rPr lang="en-US" dirty="0">
                <a:solidFill>
                  <a:srgbClr val="323399"/>
                </a:solidFill>
                <a:latin typeface="Calibri"/>
                <a:cs typeface="Calibri"/>
                <a:sym typeface="Symbol"/>
              </a:rPr>
              <a:t>Can every agent function be implemented by some agent program?</a:t>
            </a:r>
          </a:p>
          <a:p>
            <a:pPr lvl="2"/>
            <a:r>
              <a:rPr lang="en-US" dirty="0">
                <a:solidFill>
                  <a:srgbClr val="000000"/>
                </a:solidFill>
                <a:latin typeface="Calibri"/>
                <a:cs typeface="Calibri"/>
                <a:sym typeface="Symbol"/>
              </a:rPr>
              <a:t>No! Consider agent for halting problems, NP-hard problems, chess with a slow PC</a:t>
            </a:r>
            <a:endParaRPr lang="en-US" dirty="0">
              <a:solidFill>
                <a:srgbClr val="000000"/>
              </a:solidFill>
              <a:latin typeface="Calibri"/>
              <a:cs typeface="Calibri"/>
            </a:endParaRPr>
          </a:p>
        </p:txBody>
      </p:sp>
    </p:spTree>
    <p:extLst>
      <p:ext uri="{BB962C8B-B14F-4D97-AF65-F5344CB8AC3E}">
        <p14:creationId xmlns:p14="http://schemas.microsoft.com/office/powerpoint/2010/main" val="281401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Vacuum world</a:t>
            </a:r>
          </a:p>
        </p:txBody>
      </p:sp>
      <p:sp>
        <p:nvSpPr>
          <p:cNvPr id="3" name="Content Placeholder 2"/>
          <p:cNvSpPr>
            <a:spLocks noGrp="1"/>
          </p:cNvSpPr>
          <p:nvPr>
            <p:ph idx="1"/>
          </p:nvPr>
        </p:nvSpPr>
        <p:spPr>
          <a:xfrm>
            <a:off x="304800" y="3486152"/>
            <a:ext cx="8534400" cy="1108473"/>
          </a:xfrm>
        </p:spPr>
        <p:txBody>
          <a:bodyPr/>
          <a:lstStyle/>
          <a:p>
            <a:r>
              <a:rPr lang="en-US" dirty="0"/>
              <a:t>Percepts: </a:t>
            </a:r>
            <a:r>
              <a:rPr lang="en-US" dirty="0">
                <a:solidFill>
                  <a:srgbClr val="D500D6"/>
                </a:solidFill>
              </a:rPr>
              <a:t>[</a:t>
            </a:r>
            <a:r>
              <a:rPr lang="en-US" dirty="0" err="1">
                <a:solidFill>
                  <a:srgbClr val="D500D6"/>
                </a:solidFill>
              </a:rPr>
              <a:t>location,status</a:t>
            </a:r>
            <a:r>
              <a:rPr lang="en-US" dirty="0">
                <a:solidFill>
                  <a:srgbClr val="D500D6"/>
                </a:solidFill>
              </a:rPr>
              <a:t>]</a:t>
            </a:r>
            <a:r>
              <a:rPr lang="en-US" dirty="0"/>
              <a:t>, e.g., </a:t>
            </a:r>
            <a:r>
              <a:rPr lang="en-US" dirty="0">
                <a:solidFill>
                  <a:srgbClr val="D500D6"/>
                </a:solidFill>
              </a:rPr>
              <a:t>[</a:t>
            </a:r>
            <a:r>
              <a:rPr lang="en-US" i="1" dirty="0" err="1">
                <a:solidFill>
                  <a:srgbClr val="D500D6"/>
                </a:solidFill>
              </a:rPr>
              <a:t>A</a:t>
            </a:r>
            <a:r>
              <a:rPr lang="en-US" dirty="0" err="1">
                <a:solidFill>
                  <a:srgbClr val="D500D6"/>
                </a:solidFill>
              </a:rPr>
              <a:t>,</a:t>
            </a:r>
            <a:r>
              <a:rPr lang="en-US" i="1" dirty="0" err="1">
                <a:solidFill>
                  <a:srgbClr val="D500D6"/>
                </a:solidFill>
              </a:rPr>
              <a:t>Dirty</a:t>
            </a:r>
            <a:r>
              <a:rPr lang="en-US" dirty="0">
                <a:solidFill>
                  <a:srgbClr val="D500D6"/>
                </a:solidFill>
              </a:rPr>
              <a:t>]</a:t>
            </a:r>
          </a:p>
          <a:p>
            <a:r>
              <a:rPr lang="en-US" dirty="0"/>
              <a:t>Actions: </a:t>
            </a:r>
            <a:r>
              <a:rPr lang="en-US" i="1" dirty="0">
                <a:solidFill>
                  <a:srgbClr val="D500D6"/>
                </a:solidFill>
              </a:rPr>
              <a:t>Left</a:t>
            </a:r>
            <a:r>
              <a:rPr lang="en-US" dirty="0"/>
              <a:t>, </a:t>
            </a:r>
            <a:r>
              <a:rPr lang="en-US" i="1" dirty="0">
                <a:solidFill>
                  <a:srgbClr val="D500D6"/>
                </a:solidFill>
              </a:rPr>
              <a:t>Right</a:t>
            </a:r>
            <a:r>
              <a:rPr lang="en-US" dirty="0"/>
              <a:t>, </a:t>
            </a:r>
            <a:r>
              <a:rPr lang="en-US" i="1" dirty="0">
                <a:solidFill>
                  <a:srgbClr val="D500D6"/>
                </a:solidFill>
              </a:rPr>
              <a:t>Suck</a:t>
            </a:r>
            <a:r>
              <a:rPr lang="en-US" dirty="0"/>
              <a:t>, </a:t>
            </a:r>
            <a:r>
              <a:rPr lang="en-US" i="1" dirty="0" err="1">
                <a:solidFill>
                  <a:srgbClr val="D500D6"/>
                </a:solidFill>
              </a:rPr>
              <a:t>NoOp</a:t>
            </a:r>
            <a:endParaRPr lang="en-US" i="1" dirty="0">
              <a:solidFill>
                <a:srgbClr val="D500D6"/>
              </a:solidFill>
            </a:endParaRPr>
          </a:p>
        </p:txBody>
      </p:sp>
      <p:pic>
        <p:nvPicPr>
          <p:cNvPr id="5" name="Picture 4" descr="vacuum2-environmen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2" y="980962"/>
            <a:ext cx="4372293" cy="2219438"/>
          </a:xfrm>
          <a:prstGeom prst="rect">
            <a:avLst/>
          </a:prstGeom>
        </p:spPr>
      </p:pic>
    </p:spTree>
    <p:extLst>
      <p:ext uri="{BB962C8B-B14F-4D97-AF65-F5344CB8AC3E}">
        <p14:creationId xmlns:p14="http://schemas.microsoft.com/office/powerpoint/2010/main" val="4221758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Vacuum cleaner agent</a:t>
            </a:r>
          </a:p>
        </p:txBody>
      </p:sp>
      <p:graphicFrame>
        <p:nvGraphicFramePr>
          <p:cNvPr id="4" name="Table 3"/>
          <p:cNvGraphicFramePr>
            <a:graphicFrameLocks noGrp="1"/>
          </p:cNvGraphicFramePr>
          <p:nvPr>
            <p:extLst>
              <p:ext uri="{D42A27DB-BD31-4B8C-83A1-F6EECF244321}">
                <p14:modId xmlns:p14="http://schemas.microsoft.com/office/powerpoint/2010/main" val="2279991965"/>
              </p:ext>
            </p:extLst>
          </p:nvPr>
        </p:nvGraphicFramePr>
        <p:xfrm>
          <a:off x="152400" y="1428750"/>
          <a:ext cx="3352800" cy="2743200"/>
        </p:xfrm>
        <a:graphic>
          <a:graphicData uri="http://schemas.openxmlformats.org/drawingml/2006/table">
            <a:tbl>
              <a:tblPr firstRow="1" bandRow="1">
                <a:tableStyleId>{17292A2E-F333-43FB-9621-5CBBE7FDCDCB}</a:tableStyleId>
              </a:tblPr>
              <a:tblGrid>
                <a:gridCol w="2057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342900">
                <a:tc>
                  <a:txBody>
                    <a:bodyPr/>
                    <a:lstStyle/>
                    <a:p>
                      <a:r>
                        <a:rPr lang="en-US" sz="1400" dirty="0"/>
                        <a:t>Percept sequence</a:t>
                      </a:r>
                      <a:endParaRPr lang="en-US" sz="1400" dirty="0">
                        <a:solidFill>
                          <a:schemeClr val="tx1"/>
                        </a:solidFill>
                      </a:endParaRPr>
                    </a:p>
                  </a:txBody>
                  <a:tcPr/>
                </a:tc>
                <a:tc>
                  <a:txBody>
                    <a:bodyPr/>
                    <a:lstStyle/>
                    <a:p>
                      <a:r>
                        <a:rPr lang="en-US" sz="1400" dirty="0"/>
                        <a:t>Action</a:t>
                      </a:r>
                      <a:endParaRPr lang="en-US" sz="1400" dirty="0">
                        <a:solidFill>
                          <a:schemeClr val="tx1"/>
                        </a:solidFill>
                      </a:endParaRPr>
                    </a:p>
                  </a:txBody>
                  <a:tcPr/>
                </a:tc>
                <a:extLst>
                  <a:ext uri="{0D108BD9-81ED-4DB2-BD59-A6C34878D82A}">
                    <a16:rowId xmlns:a16="http://schemas.microsoft.com/office/drawing/2014/main" val="10000"/>
                  </a:ext>
                </a:extLst>
              </a:tr>
              <a:tr h="342900">
                <a:tc>
                  <a:txBody>
                    <a:bodyPr/>
                    <a:lstStyle/>
                    <a:p>
                      <a:r>
                        <a:rPr lang="en-US" sz="1400" dirty="0"/>
                        <a:t>[A, Clean]</a:t>
                      </a:r>
                      <a:endParaRPr lang="en-US" sz="1400" dirty="0">
                        <a:solidFill>
                          <a:schemeClr val="tx1"/>
                        </a:solidFill>
                      </a:endParaRPr>
                    </a:p>
                  </a:txBody>
                  <a:tcPr/>
                </a:tc>
                <a:tc>
                  <a:txBody>
                    <a:bodyPr/>
                    <a:lstStyle/>
                    <a:p>
                      <a:r>
                        <a:rPr lang="en-US" sz="1400" dirty="0"/>
                        <a:t>Right</a:t>
                      </a:r>
                      <a:endParaRPr lang="en-US" sz="1400" dirty="0">
                        <a:solidFill>
                          <a:schemeClr val="tx1"/>
                        </a:solidFill>
                      </a:endParaRPr>
                    </a:p>
                  </a:txBody>
                  <a:tcPr/>
                </a:tc>
                <a:extLst>
                  <a:ext uri="{0D108BD9-81ED-4DB2-BD59-A6C34878D82A}">
                    <a16:rowId xmlns:a16="http://schemas.microsoft.com/office/drawing/2014/main" val="10001"/>
                  </a:ext>
                </a:extLst>
              </a:tr>
              <a:tr h="342900">
                <a:tc>
                  <a:txBody>
                    <a:bodyPr/>
                    <a:lstStyle/>
                    <a:p>
                      <a:r>
                        <a:rPr lang="en-US" sz="1400" dirty="0">
                          <a:solidFill>
                            <a:schemeClr val="tx1"/>
                          </a:solidFill>
                        </a:rPr>
                        <a:t>[A, Dirty]</a:t>
                      </a:r>
                    </a:p>
                  </a:txBody>
                  <a:tcPr/>
                </a:tc>
                <a:tc>
                  <a:txBody>
                    <a:bodyPr/>
                    <a:lstStyle/>
                    <a:p>
                      <a:r>
                        <a:rPr lang="en-US" sz="1400" dirty="0">
                          <a:solidFill>
                            <a:schemeClr val="tx1"/>
                          </a:solidFill>
                        </a:rPr>
                        <a:t>Suck</a:t>
                      </a:r>
                    </a:p>
                  </a:txBody>
                  <a:tcPr/>
                </a:tc>
                <a:extLst>
                  <a:ext uri="{0D108BD9-81ED-4DB2-BD59-A6C34878D82A}">
                    <a16:rowId xmlns:a16="http://schemas.microsoft.com/office/drawing/2014/main" val="10002"/>
                  </a:ext>
                </a:extLst>
              </a:tr>
              <a:tr h="342900">
                <a:tc>
                  <a:txBody>
                    <a:bodyPr/>
                    <a:lstStyle/>
                    <a:p>
                      <a:r>
                        <a:rPr lang="en-US" sz="1400" dirty="0">
                          <a:solidFill>
                            <a:schemeClr val="tx1"/>
                          </a:solidFill>
                        </a:rPr>
                        <a:t>[B, Clean]</a:t>
                      </a:r>
                    </a:p>
                  </a:txBody>
                  <a:tcPr/>
                </a:tc>
                <a:tc>
                  <a:txBody>
                    <a:bodyPr/>
                    <a:lstStyle/>
                    <a:p>
                      <a:r>
                        <a:rPr lang="en-US" sz="1400" dirty="0">
                          <a:solidFill>
                            <a:schemeClr val="tx1"/>
                          </a:solidFill>
                        </a:rPr>
                        <a:t>Left</a:t>
                      </a:r>
                    </a:p>
                  </a:txBody>
                  <a:tcPr/>
                </a:tc>
                <a:extLst>
                  <a:ext uri="{0D108BD9-81ED-4DB2-BD59-A6C34878D82A}">
                    <a16:rowId xmlns:a16="http://schemas.microsoft.com/office/drawing/2014/main" val="10003"/>
                  </a:ext>
                </a:extLst>
              </a:tr>
              <a:tr h="342900">
                <a:tc>
                  <a:txBody>
                    <a:bodyPr/>
                    <a:lstStyle/>
                    <a:p>
                      <a:r>
                        <a:rPr lang="en-US" sz="1400" dirty="0">
                          <a:solidFill>
                            <a:schemeClr val="tx1"/>
                          </a:solidFill>
                        </a:rPr>
                        <a:t>[B, Dirty]</a:t>
                      </a:r>
                    </a:p>
                  </a:txBody>
                  <a:tcPr/>
                </a:tc>
                <a:tc>
                  <a:txBody>
                    <a:bodyPr/>
                    <a:lstStyle/>
                    <a:p>
                      <a:r>
                        <a:rPr lang="en-US" sz="1400" dirty="0">
                          <a:solidFill>
                            <a:schemeClr val="tx1"/>
                          </a:solidFill>
                        </a:rPr>
                        <a:t>Suck</a:t>
                      </a:r>
                    </a:p>
                  </a:txBody>
                  <a:tcPr/>
                </a:tc>
                <a:extLst>
                  <a:ext uri="{0D108BD9-81ED-4DB2-BD59-A6C34878D82A}">
                    <a16:rowId xmlns:a16="http://schemas.microsoft.com/office/drawing/2014/main" val="10004"/>
                  </a:ext>
                </a:extLst>
              </a:tr>
              <a:tr h="342900">
                <a:tc>
                  <a:txBody>
                    <a:bodyPr/>
                    <a:lstStyle/>
                    <a:p>
                      <a:r>
                        <a:rPr lang="en-US" sz="1400" dirty="0">
                          <a:solidFill>
                            <a:schemeClr val="tx1"/>
                          </a:solidFill>
                        </a:rPr>
                        <a:t>[A, Clean], [B, Clean]</a:t>
                      </a:r>
                    </a:p>
                  </a:txBody>
                  <a:tcPr/>
                </a:tc>
                <a:tc>
                  <a:txBody>
                    <a:bodyPr/>
                    <a:lstStyle/>
                    <a:p>
                      <a:r>
                        <a:rPr lang="en-US" sz="1400" dirty="0">
                          <a:solidFill>
                            <a:schemeClr val="tx1"/>
                          </a:solidFill>
                        </a:rPr>
                        <a:t>Left</a:t>
                      </a:r>
                    </a:p>
                  </a:txBody>
                  <a:tcPr/>
                </a:tc>
                <a:extLst>
                  <a:ext uri="{0D108BD9-81ED-4DB2-BD59-A6C34878D82A}">
                    <a16:rowId xmlns:a16="http://schemas.microsoft.com/office/drawing/2014/main" val="10005"/>
                  </a:ext>
                </a:extLst>
              </a:tr>
              <a:tr h="342900">
                <a:tc>
                  <a:txBody>
                    <a:bodyPr/>
                    <a:lstStyle/>
                    <a:p>
                      <a:r>
                        <a:rPr lang="en-US" sz="1400" dirty="0">
                          <a:solidFill>
                            <a:schemeClr val="tx1"/>
                          </a:solidFill>
                        </a:rPr>
                        <a:t>[A, Clean], [B, Dirty]</a:t>
                      </a:r>
                    </a:p>
                  </a:txBody>
                  <a:tcPr/>
                </a:tc>
                <a:tc>
                  <a:txBody>
                    <a:bodyPr/>
                    <a:lstStyle/>
                    <a:p>
                      <a:r>
                        <a:rPr lang="en-US" sz="1400" dirty="0">
                          <a:solidFill>
                            <a:schemeClr val="tx1"/>
                          </a:solidFill>
                        </a:rPr>
                        <a:t>Suck</a:t>
                      </a:r>
                    </a:p>
                  </a:txBody>
                  <a:tcPr/>
                </a:tc>
                <a:extLst>
                  <a:ext uri="{0D108BD9-81ED-4DB2-BD59-A6C34878D82A}">
                    <a16:rowId xmlns:a16="http://schemas.microsoft.com/office/drawing/2014/main" val="10006"/>
                  </a:ext>
                </a:extLst>
              </a:tr>
              <a:tr h="342900">
                <a:tc>
                  <a:txBody>
                    <a:bodyPr/>
                    <a:lstStyle/>
                    <a:p>
                      <a:r>
                        <a:rPr lang="en-US" sz="1400" dirty="0" err="1">
                          <a:solidFill>
                            <a:schemeClr val="tx1"/>
                          </a:solidFill>
                        </a:rPr>
                        <a:t>etc</a:t>
                      </a:r>
                      <a:endParaRPr lang="en-US" sz="1400" dirty="0">
                        <a:solidFill>
                          <a:schemeClr val="tx1"/>
                        </a:solidFill>
                      </a:endParaRPr>
                    </a:p>
                  </a:txBody>
                  <a:tcPr/>
                </a:tc>
                <a:tc>
                  <a:txBody>
                    <a:bodyPr/>
                    <a:lstStyle/>
                    <a:p>
                      <a:r>
                        <a:rPr lang="en-US" sz="1400" dirty="0" err="1">
                          <a:solidFill>
                            <a:schemeClr val="tx1"/>
                          </a:solidFill>
                        </a:rPr>
                        <a:t>etc</a:t>
                      </a:r>
                      <a:endParaRPr lang="en-US" sz="1400" dirty="0">
                        <a:solidFill>
                          <a:schemeClr val="tx1"/>
                        </a:solidFill>
                      </a:endParaRPr>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762003" y="895352"/>
            <a:ext cx="1660281" cy="369326"/>
          </a:xfrm>
          <a:prstGeom prst="rect">
            <a:avLst/>
          </a:prstGeom>
          <a:noFill/>
        </p:spPr>
        <p:txBody>
          <a:bodyPr wrap="none" lIns="91434" tIns="45717" rIns="91434" bIns="45717" rtlCol="0">
            <a:spAutoFit/>
          </a:bodyPr>
          <a:lstStyle/>
          <a:p>
            <a:r>
              <a:rPr lang="en-US" b="1" i="1" dirty="0">
                <a:solidFill>
                  <a:srgbClr val="FF0000"/>
                </a:solidFill>
                <a:latin typeface="Calibri"/>
                <a:cs typeface="Calibri"/>
              </a:rPr>
              <a:t>Agent function</a:t>
            </a:r>
          </a:p>
        </p:txBody>
      </p:sp>
      <p:sp>
        <p:nvSpPr>
          <p:cNvPr id="6" name="TextBox 5"/>
          <p:cNvSpPr txBox="1"/>
          <p:nvPr/>
        </p:nvSpPr>
        <p:spPr>
          <a:xfrm>
            <a:off x="5257803" y="895352"/>
            <a:ext cx="1705478" cy="369326"/>
          </a:xfrm>
          <a:prstGeom prst="rect">
            <a:avLst/>
          </a:prstGeom>
          <a:noFill/>
        </p:spPr>
        <p:txBody>
          <a:bodyPr wrap="none" lIns="91434" tIns="45717" rIns="91434" bIns="45717" rtlCol="0">
            <a:spAutoFit/>
          </a:bodyPr>
          <a:lstStyle/>
          <a:p>
            <a:r>
              <a:rPr lang="en-US" b="1" i="1" dirty="0">
                <a:solidFill>
                  <a:srgbClr val="FF0000"/>
                </a:solidFill>
                <a:latin typeface="Calibri"/>
                <a:cs typeface="Calibri"/>
              </a:rPr>
              <a:t>Agent program</a:t>
            </a:r>
          </a:p>
        </p:txBody>
      </p:sp>
      <p:sp>
        <p:nvSpPr>
          <p:cNvPr id="7" name="TextBox 6"/>
          <p:cNvSpPr txBox="1"/>
          <p:nvPr/>
        </p:nvSpPr>
        <p:spPr>
          <a:xfrm>
            <a:off x="3733801" y="1352551"/>
            <a:ext cx="5284320" cy="1754320"/>
          </a:xfrm>
          <a:prstGeom prst="rect">
            <a:avLst/>
          </a:prstGeom>
          <a:noFill/>
        </p:spPr>
        <p:txBody>
          <a:bodyPr wrap="none" lIns="91434" tIns="45717" rIns="91434" bIns="45717" rtlCol="0">
            <a:spAutoFit/>
          </a:bodyPr>
          <a:lstStyle/>
          <a:p>
            <a:r>
              <a:rPr lang="en-US" b="1" dirty="0"/>
              <a:t>function</a:t>
            </a:r>
            <a:r>
              <a:rPr lang="en-US" dirty="0"/>
              <a:t> Reflex-Vacuum-Agent([location, status]) </a:t>
            </a:r>
          </a:p>
          <a:p>
            <a:r>
              <a:rPr lang="en-US" dirty="0"/>
              <a:t>	</a:t>
            </a:r>
            <a:r>
              <a:rPr lang="en-US" b="1" dirty="0"/>
              <a:t>returns</a:t>
            </a:r>
            <a:r>
              <a:rPr lang="en-US" dirty="0"/>
              <a:t> an action </a:t>
            </a:r>
          </a:p>
          <a:p>
            <a:r>
              <a:rPr lang="en-US" b="1" dirty="0"/>
              <a:t>if</a:t>
            </a:r>
            <a:r>
              <a:rPr lang="en-US" dirty="0"/>
              <a:t> status = Dirty </a:t>
            </a:r>
            <a:r>
              <a:rPr lang="en-US" b="1" dirty="0"/>
              <a:t>then return </a:t>
            </a:r>
            <a:r>
              <a:rPr lang="en-US" dirty="0"/>
              <a:t>Suck </a:t>
            </a:r>
          </a:p>
          <a:p>
            <a:r>
              <a:rPr lang="en-US" b="1" dirty="0"/>
              <a:t>else if </a:t>
            </a:r>
            <a:r>
              <a:rPr lang="en-US" dirty="0"/>
              <a:t>location = A </a:t>
            </a:r>
            <a:r>
              <a:rPr lang="en-US" b="1" dirty="0"/>
              <a:t>then return </a:t>
            </a:r>
            <a:r>
              <a:rPr lang="en-US" dirty="0"/>
              <a:t>Right </a:t>
            </a:r>
          </a:p>
          <a:p>
            <a:r>
              <a:rPr lang="en-US" b="1" dirty="0"/>
              <a:t>else if </a:t>
            </a:r>
            <a:r>
              <a:rPr lang="en-US" dirty="0"/>
              <a:t>location = B </a:t>
            </a:r>
            <a:r>
              <a:rPr lang="en-US" b="1" dirty="0"/>
              <a:t>then return </a:t>
            </a:r>
            <a:r>
              <a:rPr lang="en-US" dirty="0"/>
              <a:t>Left </a:t>
            </a:r>
          </a:p>
          <a:p>
            <a:endParaRPr lang="en-US" dirty="0">
              <a:latin typeface="Calibri"/>
              <a:cs typeface="Calibri"/>
            </a:endParaRPr>
          </a:p>
        </p:txBody>
      </p:sp>
      <p:sp>
        <p:nvSpPr>
          <p:cNvPr id="8" name="TextBox 7"/>
          <p:cNvSpPr txBox="1"/>
          <p:nvPr/>
        </p:nvSpPr>
        <p:spPr>
          <a:xfrm>
            <a:off x="3810000" y="3409950"/>
            <a:ext cx="3689668" cy="403954"/>
          </a:xfrm>
          <a:prstGeom prst="rect">
            <a:avLst/>
          </a:prstGeom>
          <a:noFill/>
        </p:spPr>
        <p:txBody>
          <a:bodyPr wrap="none" lIns="91434" tIns="45717" rIns="91434" bIns="45717" rtlCol="0">
            <a:spAutoFit/>
          </a:bodyPr>
          <a:lstStyle/>
          <a:p>
            <a:r>
              <a:rPr lang="en-US" sz="2000" dirty="0">
                <a:latin typeface="Calibri"/>
                <a:cs typeface="Calibri"/>
              </a:rPr>
              <a:t>What is the </a:t>
            </a:r>
            <a:r>
              <a:rPr lang="en-US" sz="2000" b="1" i="1" dirty="0">
                <a:solidFill>
                  <a:srgbClr val="0000FF"/>
                </a:solidFill>
                <a:latin typeface="Calibri"/>
                <a:cs typeface="Calibri"/>
              </a:rPr>
              <a:t>right</a:t>
            </a:r>
            <a:r>
              <a:rPr lang="en-US" sz="2000" dirty="0">
                <a:latin typeface="Calibri"/>
                <a:cs typeface="Calibri"/>
              </a:rPr>
              <a:t> agent function?</a:t>
            </a:r>
          </a:p>
        </p:txBody>
      </p:sp>
      <p:sp>
        <p:nvSpPr>
          <p:cNvPr id="9" name="TextBox 8"/>
          <p:cNvSpPr txBox="1"/>
          <p:nvPr/>
        </p:nvSpPr>
        <p:spPr>
          <a:xfrm>
            <a:off x="3810001" y="3878820"/>
            <a:ext cx="5442932" cy="403954"/>
          </a:xfrm>
          <a:prstGeom prst="rect">
            <a:avLst/>
          </a:prstGeom>
          <a:noFill/>
        </p:spPr>
        <p:txBody>
          <a:bodyPr wrap="none" lIns="91434" tIns="45717" rIns="91434" bIns="45717" rtlCol="0">
            <a:spAutoFit/>
          </a:bodyPr>
          <a:lstStyle/>
          <a:p>
            <a:r>
              <a:rPr lang="en-US" sz="2000" dirty="0">
                <a:latin typeface="Calibri"/>
                <a:cs typeface="Calibri"/>
              </a:rPr>
              <a:t>Can it be implemented by a small agent program?</a:t>
            </a:r>
          </a:p>
        </p:txBody>
      </p:sp>
      <p:pic>
        <p:nvPicPr>
          <p:cNvPr id="11" name="Picture 10" descr="vacuum2-environmen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
            <a:ext cx="1600200" cy="812285"/>
          </a:xfrm>
          <a:prstGeom prst="rect">
            <a:avLst/>
          </a:prstGeom>
        </p:spPr>
      </p:pic>
    </p:spTree>
    <p:extLst>
      <p:ext uri="{BB962C8B-B14F-4D97-AF65-F5344CB8AC3E}">
        <p14:creationId xmlns:p14="http://schemas.microsoft.com/office/powerpoint/2010/main" val="2769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Rationality</a:t>
            </a:r>
          </a:p>
        </p:txBody>
      </p:sp>
      <p:sp>
        <p:nvSpPr>
          <p:cNvPr id="3" name="Content Placeholder 2"/>
          <p:cNvSpPr>
            <a:spLocks noGrp="1"/>
          </p:cNvSpPr>
          <p:nvPr>
            <p:ph idx="1"/>
          </p:nvPr>
        </p:nvSpPr>
        <p:spPr>
          <a:xfrm>
            <a:off x="304800" y="1047752"/>
            <a:ext cx="8839200" cy="3546873"/>
          </a:xfrm>
        </p:spPr>
        <p:txBody>
          <a:bodyPr/>
          <a:lstStyle/>
          <a:p>
            <a:r>
              <a:rPr lang="en-US" dirty="0"/>
              <a:t>Fixed </a:t>
            </a:r>
            <a:r>
              <a:rPr lang="en-US" b="1" i="1" dirty="0">
                <a:solidFill>
                  <a:srgbClr val="FF0000"/>
                </a:solidFill>
              </a:rPr>
              <a:t>performance measure </a:t>
            </a:r>
            <a:r>
              <a:rPr lang="en-US" dirty="0"/>
              <a:t>evaluates the environment sequence</a:t>
            </a:r>
          </a:p>
          <a:p>
            <a:pPr lvl="1"/>
            <a:r>
              <a:rPr lang="en-US" dirty="0"/>
              <a:t>one point per square cleaned up?</a:t>
            </a:r>
          </a:p>
          <a:p>
            <a:pPr lvl="2"/>
            <a:r>
              <a:rPr lang="en-US" dirty="0"/>
              <a:t>NO! Rewards an agent who dumps dirt and cleans it up</a:t>
            </a:r>
          </a:p>
          <a:p>
            <a:pPr lvl="1"/>
            <a:r>
              <a:rPr lang="en-US" dirty="0"/>
              <a:t>one point per clean square per time step, for t = 1,…,T</a:t>
            </a:r>
          </a:p>
          <a:p>
            <a:r>
              <a:rPr lang="en-US" dirty="0"/>
              <a:t>A </a:t>
            </a:r>
            <a:r>
              <a:rPr lang="en-US" b="1" i="1" dirty="0">
                <a:solidFill>
                  <a:srgbClr val="FF0000"/>
                </a:solidFill>
              </a:rPr>
              <a:t>rational agent </a:t>
            </a:r>
            <a:r>
              <a:rPr lang="en-US" dirty="0"/>
              <a:t>chooses whichever action maximizes the </a:t>
            </a:r>
            <a:r>
              <a:rPr lang="en-US" b="1" i="1" dirty="0">
                <a:solidFill>
                  <a:srgbClr val="0000FF"/>
                </a:solidFill>
              </a:rPr>
              <a:t>expected</a:t>
            </a:r>
            <a:r>
              <a:rPr lang="en-US" dirty="0"/>
              <a:t> value of the performance measure </a:t>
            </a:r>
          </a:p>
          <a:p>
            <a:pPr lvl="1"/>
            <a:r>
              <a:rPr lang="en-US" dirty="0"/>
              <a:t>given the percept sequence to date and prior knowledge of environment</a:t>
            </a:r>
          </a:p>
          <a:p>
            <a:pPr marL="0" indent="0">
              <a:buNone/>
            </a:pPr>
            <a:r>
              <a:rPr lang="en-US" dirty="0"/>
              <a:t>Does Reflex-Vacuum-Agent implement a rational agent function?</a:t>
            </a:r>
          </a:p>
          <a:p>
            <a:pPr marL="0" indent="0">
              <a:buNone/>
            </a:pPr>
            <a:r>
              <a:rPr lang="en-US" dirty="0"/>
              <a:t>	Yes, if movement is free, or new dirt arrives frequently</a:t>
            </a:r>
          </a:p>
          <a:p>
            <a:endParaRPr lang="en-US" dirty="0"/>
          </a:p>
          <a:p>
            <a:endParaRPr lang="en-US" dirty="0"/>
          </a:p>
        </p:txBody>
      </p:sp>
      <p:pic>
        <p:nvPicPr>
          <p:cNvPr id="4" name="Picture 3" descr="vacuum2-environmen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3"/>
            <a:ext cx="1600200" cy="812285"/>
          </a:xfrm>
          <a:prstGeom prst="rect">
            <a:avLst/>
          </a:prstGeom>
        </p:spPr>
      </p:pic>
    </p:spTree>
    <p:extLst>
      <p:ext uri="{BB962C8B-B14F-4D97-AF65-F5344CB8AC3E}">
        <p14:creationId xmlns:p14="http://schemas.microsoft.com/office/powerpoint/2010/main" val="15633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Rationality, contd.</a:t>
            </a:r>
          </a:p>
        </p:txBody>
      </p:sp>
      <p:sp>
        <p:nvSpPr>
          <p:cNvPr id="3" name="Content Placeholder 2"/>
          <p:cNvSpPr>
            <a:spLocks noGrp="1"/>
          </p:cNvSpPr>
          <p:nvPr>
            <p:ph idx="1"/>
          </p:nvPr>
        </p:nvSpPr>
        <p:spPr>
          <a:xfrm>
            <a:off x="304800" y="895350"/>
            <a:ext cx="8839200" cy="3546873"/>
          </a:xfrm>
        </p:spPr>
        <p:txBody>
          <a:bodyPr/>
          <a:lstStyle/>
          <a:p>
            <a:r>
              <a:rPr lang="en-US" dirty="0"/>
              <a:t>Are rational agents </a:t>
            </a:r>
            <a:r>
              <a:rPr lang="en-US" b="1" i="1" dirty="0">
                <a:solidFill>
                  <a:srgbClr val="FF0000"/>
                </a:solidFill>
              </a:rPr>
              <a:t>omniscient</a:t>
            </a:r>
            <a:r>
              <a:rPr lang="en-US" dirty="0"/>
              <a:t>?</a:t>
            </a:r>
          </a:p>
          <a:p>
            <a:pPr lvl="1"/>
            <a:r>
              <a:rPr lang="en-US" dirty="0"/>
              <a:t>No – they are limited by the available percepts</a:t>
            </a:r>
          </a:p>
          <a:p>
            <a:r>
              <a:rPr lang="en-US" dirty="0"/>
              <a:t>Are rational agents </a:t>
            </a:r>
            <a:r>
              <a:rPr lang="en-US" b="1" i="1" dirty="0">
                <a:solidFill>
                  <a:srgbClr val="FF0000"/>
                </a:solidFill>
              </a:rPr>
              <a:t>clairvoyant</a:t>
            </a:r>
            <a:r>
              <a:rPr lang="en-US" dirty="0"/>
              <a:t>?</a:t>
            </a:r>
          </a:p>
          <a:p>
            <a:pPr lvl="1"/>
            <a:r>
              <a:rPr lang="en-US" dirty="0"/>
              <a:t>No – they may lack knowledge of the environment dynamics</a:t>
            </a:r>
          </a:p>
          <a:p>
            <a:r>
              <a:rPr lang="en-US" dirty="0"/>
              <a:t>Do rational agents </a:t>
            </a:r>
            <a:r>
              <a:rPr lang="en-US" b="1" i="1" dirty="0">
                <a:solidFill>
                  <a:srgbClr val="FF0000"/>
                </a:solidFill>
              </a:rPr>
              <a:t>explore</a:t>
            </a:r>
            <a:r>
              <a:rPr lang="en-US" dirty="0"/>
              <a:t> and </a:t>
            </a:r>
            <a:r>
              <a:rPr lang="en-US" b="1" i="1" dirty="0">
                <a:solidFill>
                  <a:srgbClr val="FF0000"/>
                </a:solidFill>
              </a:rPr>
              <a:t>learn</a:t>
            </a:r>
            <a:r>
              <a:rPr lang="en-US" dirty="0"/>
              <a:t>?</a:t>
            </a:r>
          </a:p>
          <a:p>
            <a:pPr lvl="1"/>
            <a:r>
              <a:rPr lang="en-US" dirty="0"/>
              <a:t>Yes – in unknown environments these are essential</a:t>
            </a:r>
          </a:p>
          <a:p>
            <a:r>
              <a:rPr lang="en-US" dirty="0"/>
              <a:t>Do rational agents </a:t>
            </a:r>
            <a:r>
              <a:rPr lang="en-US" b="1" i="1" dirty="0">
                <a:solidFill>
                  <a:srgbClr val="FF0000"/>
                </a:solidFill>
              </a:rPr>
              <a:t>make mistakes</a:t>
            </a:r>
            <a:r>
              <a:rPr lang="en-US" dirty="0"/>
              <a:t>?</a:t>
            </a:r>
          </a:p>
          <a:p>
            <a:pPr lvl="1"/>
            <a:r>
              <a:rPr lang="en-US" dirty="0"/>
              <a:t>No – but their actions may be unsuccessful</a:t>
            </a:r>
          </a:p>
          <a:p>
            <a:r>
              <a:rPr lang="en-US" dirty="0"/>
              <a:t>Are rational agents </a:t>
            </a:r>
            <a:r>
              <a:rPr lang="en-US" b="1" i="1" dirty="0">
                <a:solidFill>
                  <a:srgbClr val="FF0000"/>
                </a:solidFill>
              </a:rPr>
              <a:t>autonomous</a:t>
            </a:r>
            <a:r>
              <a:rPr lang="en-US" dirty="0"/>
              <a:t> (i.e., transcend initial program)?</a:t>
            </a:r>
          </a:p>
          <a:p>
            <a:pPr lvl="1"/>
            <a:r>
              <a:rPr lang="en-US" dirty="0"/>
              <a:t>Yes – as they learn, their behavior depends more on their own experience</a:t>
            </a:r>
          </a:p>
        </p:txBody>
      </p:sp>
    </p:spTree>
    <p:extLst>
      <p:ext uri="{BB962C8B-B14F-4D97-AF65-F5344CB8AC3E}">
        <p14:creationId xmlns:p14="http://schemas.microsoft.com/office/powerpoint/2010/main" val="123650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457200" y="1352551"/>
            <a:ext cx="5638800" cy="3394472"/>
          </a:xfrm>
        </p:spPr>
        <p:txBody>
          <a:bodyPr/>
          <a:lstStyle/>
          <a:p>
            <a:pPr eaLnBrk="1" hangingPunct="1"/>
            <a:endParaRPr lang="en-US" sz="600" dirty="0"/>
          </a:p>
          <a:p>
            <a:pPr eaLnBrk="1" hangingPunct="1"/>
            <a:r>
              <a:rPr lang="en-US" dirty="0"/>
              <a:t>Artificial intelligence in Movies, News?</a:t>
            </a:r>
          </a:p>
          <a:p>
            <a:pPr eaLnBrk="1" hangingPunct="1"/>
            <a:r>
              <a:rPr lang="en-US" dirty="0"/>
              <a:t>Past: how did the ideas in AI come about?</a:t>
            </a:r>
          </a:p>
          <a:p>
            <a:pPr eaLnBrk="1" hangingPunct="1"/>
            <a:r>
              <a:rPr lang="en-US" dirty="0"/>
              <a:t>Present: what is the state of the art?</a:t>
            </a:r>
          </a:p>
          <a:p>
            <a:pPr eaLnBrk="1" hangingPunct="1"/>
            <a:r>
              <a:rPr lang="en-US" dirty="0"/>
              <a:t>Future: will robots take over the world?</a:t>
            </a:r>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4213" y="1123952"/>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human agent in Pacman</a:t>
            </a:r>
          </a:p>
        </p:txBody>
      </p:sp>
      <p:pic>
        <p:nvPicPr>
          <p:cNvPr id="3" name="pacman-l1.mp4" descr="pacman-l1.mp4">
            <a:hlinkClick r:id="" action="ppaction://media"/>
            <a:extLst>
              <a:ext uri="{FF2B5EF4-FFF2-40B4-BE49-F238E27FC236}">
                <a16:creationId xmlns:a16="http://schemas.microsoft.com/office/drawing/2014/main" id="{3E986EDD-A67C-BC47-96A8-7A9CB270FE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795337"/>
            <a:ext cx="7696200" cy="4329113"/>
          </a:xfrm>
          <a:prstGeom prst="rect">
            <a:avLst/>
          </a:prstGeom>
        </p:spPr>
      </p:pic>
    </p:spTree>
    <p:extLst>
      <p:ext uri="{BB962C8B-B14F-4D97-AF65-F5344CB8AC3E}">
        <p14:creationId xmlns:p14="http://schemas.microsoft.com/office/powerpoint/2010/main" val="241898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task environment - PEAS</a:t>
            </a:r>
          </a:p>
        </p:txBody>
      </p:sp>
      <p:sp>
        <p:nvSpPr>
          <p:cNvPr id="3" name="Content Placeholder 2"/>
          <p:cNvSpPr>
            <a:spLocks noGrp="1"/>
          </p:cNvSpPr>
          <p:nvPr>
            <p:ph idx="1"/>
          </p:nvPr>
        </p:nvSpPr>
        <p:spPr>
          <a:xfrm>
            <a:off x="304800" y="1047752"/>
            <a:ext cx="6629400" cy="3581398"/>
          </a:xfrm>
        </p:spPr>
        <p:txBody>
          <a:bodyPr/>
          <a:lstStyle/>
          <a:p>
            <a:r>
              <a:rPr lang="en-US" dirty="0"/>
              <a:t>Performance measure</a:t>
            </a:r>
          </a:p>
          <a:p>
            <a:pPr lvl="1"/>
            <a:r>
              <a:rPr lang="en-US" dirty="0"/>
              <a:t>-1 per step; + 10 food; +500 win; -500 die;               +200 hit scared ghost</a:t>
            </a:r>
          </a:p>
          <a:p>
            <a:r>
              <a:rPr lang="en-US" dirty="0"/>
              <a:t>Environment</a:t>
            </a:r>
          </a:p>
          <a:p>
            <a:pPr lvl="1"/>
            <a:r>
              <a:rPr lang="en-US" dirty="0" err="1"/>
              <a:t>Pacman</a:t>
            </a:r>
            <a:r>
              <a:rPr lang="en-US" dirty="0"/>
              <a:t> dynamics (</a:t>
            </a:r>
            <a:r>
              <a:rPr lang="en-US" dirty="0" err="1"/>
              <a:t>incl</a:t>
            </a:r>
            <a:r>
              <a:rPr lang="en-US" dirty="0"/>
              <a:t> ghost behavior)</a:t>
            </a:r>
          </a:p>
          <a:p>
            <a:r>
              <a:rPr lang="en-US" dirty="0"/>
              <a:t>Actuators</a:t>
            </a:r>
          </a:p>
          <a:p>
            <a:pPr lvl="1"/>
            <a:r>
              <a:rPr lang="en-US" dirty="0"/>
              <a:t>Left Right Up Down</a:t>
            </a:r>
          </a:p>
          <a:p>
            <a:r>
              <a:rPr lang="en-US" dirty="0"/>
              <a:t>Sensors</a:t>
            </a:r>
          </a:p>
          <a:p>
            <a:pPr lvl="1"/>
            <a:r>
              <a:rPr lang="en-US" dirty="0"/>
              <a:t>Entire state is visible</a:t>
            </a:r>
          </a:p>
        </p:txBody>
      </p:sp>
      <p:pic>
        <p:nvPicPr>
          <p:cNvPr id="7" name="Picture 1"/>
          <p:cNvPicPr>
            <a:picLocks noChangeAspect="1" noChangeArrowheads="1"/>
          </p:cNvPicPr>
          <p:nvPr/>
        </p:nvPicPr>
        <p:blipFill rotWithShape="1">
          <a:blip r:embed="rId2" cstate="print"/>
          <a:srcRect l="-2" r="44802"/>
          <a:stretch/>
        </p:blipFill>
        <p:spPr bwMode="auto">
          <a:xfrm>
            <a:off x="5760720" y="1200153"/>
            <a:ext cx="3154680" cy="2531587"/>
          </a:xfrm>
          <a:prstGeom prst="rect">
            <a:avLst/>
          </a:prstGeom>
          <a:noFill/>
          <a:ln w="12700">
            <a:noFill/>
            <a:miter lim="800000"/>
            <a:headEnd/>
            <a:tailEnd/>
          </a:ln>
        </p:spPr>
      </p:pic>
    </p:spTree>
    <p:extLst>
      <p:ext uri="{BB962C8B-B14F-4D97-AF65-F5344CB8AC3E}">
        <p14:creationId xmlns:p14="http://schemas.microsoft.com/office/powerpoint/2010/main" val="426026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PEAS: Automated taxi</a:t>
            </a:r>
          </a:p>
        </p:txBody>
      </p:sp>
      <p:sp>
        <p:nvSpPr>
          <p:cNvPr id="3" name="Content Placeholder 2"/>
          <p:cNvSpPr>
            <a:spLocks noGrp="1"/>
          </p:cNvSpPr>
          <p:nvPr>
            <p:ph idx="1"/>
          </p:nvPr>
        </p:nvSpPr>
        <p:spPr>
          <a:xfrm>
            <a:off x="228600" y="906117"/>
            <a:ext cx="5181600" cy="3546873"/>
          </a:xfrm>
        </p:spPr>
        <p:txBody>
          <a:bodyPr/>
          <a:lstStyle/>
          <a:p>
            <a:r>
              <a:rPr lang="en-US" dirty="0"/>
              <a:t>Performance measure</a:t>
            </a:r>
          </a:p>
          <a:p>
            <a:pPr lvl="1"/>
            <a:r>
              <a:rPr lang="en-US" dirty="0"/>
              <a:t>Income, happy customer, vehicle costs, fines, insurance premiums</a:t>
            </a:r>
          </a:p>
          <a:p>
            <a:r>
              <a:rPr lang="en-US" dirty="0"/>
              <a:t>Environment</a:t>
            </a:r>
          </a:p>
          <a:p>
            <a:pPr lvl="1"/>
            <a:r>
              <a:rPr lang="en-US" dirty="0"/>
              <a:t>Streets, other drivers, customers, weather, police…</a:t>
            </a:r>
          </a:p>
          <a:p>
            <a:r>
              <a:rPr lang="en-US" dirty="0"/>
              <a:t>Actuators</a:t>
            </a:r>
          </a:p>
          <a:p>
            <a:pPr lvl="1"/>
            <a:r>
              <a:rPr lang="en-US" dirty="0"/>
              <a:t>Steering, brake, gas, display/speaker</a:t>
            </a:r>
          </a:p>
          <a:p>
            <a:r>
              <a:rPr lang="en-US" dirty="0"/>
              <a:t>Sensors</a:t>
            </a:r>
          </a:p>
          <a:p>
            <a:pPr lvl="1"/>
            <a:r>
              <a:rPr lang="en-US" dirty="0"/>
              <a:t>Camera, radar, accelerometer, engine sensors, microphone, GPS</a:t>
            </a:r>
          </a:p>
        </p:txBody>
      </p:sp>
      <p:pic>
        <p:nvPicPr>
          <p:cNvPr id="6" name="Picture 5"/>
          <p:cNvPicPr>
            <a:picLocks noChangeAspect="1"/>
          </p:cNvPicPr>
          <p:nvPr/>
        </p:nvPicPr>
        <p:blipFill>
          <a:blip r:embed="rId2"/>
          <a:stretch>
            <a:fillRect/>
          </a:stretch>
        </p:blipFill>
        <p:spPr>
          <a:xfrm>
            <a:off x="6214680" y="1123951"/>
            <a:ext cx="2243520" cy="3111206"/>
          </a:xfrm>
          <a:prstGeom prst="rect">
            <a:avLst/>
          </a:prstGeom>
        </p:spPr>
      </p:pic>
      <p:sp>
        <p:nvSpPr>
          <p:cNvPr id="7" name="Rectangle 6"/>
          <p:cNvSpPr/>
          <p:nvPr/>
        </p:nvSpPr>
        <p:spPr>
          <a:xfrm>
            <a:off x="5181600" y="4620280"/>
            <a:ext cx="3945880" cy="530912"/>
          </a:xfrm>
          <a:prstGeom prst="rect">
            <a:avLst/>
          </a:prstGeom>
        </p:spPr>
        <p:txBody>
          <a:bodyPr wrap="square" lIns="91434" tIns="45717" rIns="91434" bIns="45717">
            <a:spAutoFit/>
          </a:bodyPr>
          <a:lstStyle/>
          <a:p>
            <a:r>
              <a:rPr lang="en-US" sz="1400" dirty="0">
                <a:solidFill>
                  <a:schemeClr val="bg1">
                    <a:lumMod val="50000"/>
                  </a:schemeClr>
                </a:solidFill>
                <a:latin typeface="Calibri"/>
                <a:cs typeface="Calibri"/>
              </a:rPr>
              <a:t>Image: http://</a:t>
            </a:r>
            <a:r>
              <a:rPr lang="en-US" sz="1400" dirty="0" err="1">
                <a:solidFill>
                  <a:schemeClr val="bg1">
                    <a:lumMod val="50000"/>
                  </a:schemeClr>
                </a:solidFill>
                <a:latin typeface="Calibri"/>
                <a:cs typeface="Calibri"/>
              </a:rPr>
              <a:t>nypost.com</a:t>
            </a:r>
            <a:r>
              <a:rPr lang="en-US" sz="1400" dirty="0">
                <a:solidFill>
                  <a:schemeClr val="bg1">
                    <a:lumMod val="50000"/>
                  </a:schemeClr>
                </a:solidFill>
                <a:latin typeface="Calibri"/>
                <a:cs typeface="Calibri"/>
              </a:rPr>
              <a:t>/2014/06/21/how-</a:t>
            </a:r>
            <a:r>
              <a:rPr lang="en-US" sz="1400" dirty="0" err="1">
                <a:solidFill>
                  <a:schemeClr val="bg1">
                    <a:lumMod val="50000"/>
                  </a:schemeClr>
                </a:solidFill>
                <a:latin typeface="Calibri"/>
                <a:cs typeface="Calibri"/>
              </a:rPr>
              <a:t>google</a:t>
            </a:r>
            <a:r>
              <a:rPr lang="en-US" sz="1400" dirty="0">
                <a:solidFill>
                  <a:schemeClr val="bg1">
                    <a:lumMod val="50000"/>
                  </a:schemeClr>
                </a:solidFill>
                <a:latin typeface="Calibri"/>
                <a:cs typeface="Calibri"/>
              </a:rPr>
              <a:t>-might-put-taxi-drivers-out-of-business/</a:t>
            </a:r>
          </a:p>
        </p:txBody>
      </p:sp>
    </p:spTree>
    <p:extLst>
      <p:ext uri="{BB962C8B-B14F-4D97-AF65-F5344CB8AC3E}">
        <p14:creationId xmlns:p14="http://schemas.microsoft.com/office/powerpoint/2010/main" val="357880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5290635.jpg"/>
          <p:cNvPicPr>
            <a:picLocks noChangeAspect="1"/>
          </p:cNvPicPr>
          <p:nvPr/>
        </p:nvPicPr>
        <p:blipFill rotWithShape="1">
          <a:blip r:embed="rId2">
            <a:extLst>
              <a:ext uri="{28A0092B-C50C-407E-A947-70E740481C1C}">
                <a14:useLocalDpi xmlns:a14="http://schemas.microsoft.com/office/drawing/2010/main" val="0"/>
              </a:ext>
            </a:extLst>
          </a:blip>
          <a:srcRect l="13199" t="1805" r="16738" b="3194"/>
          <a:stretch/>
        </p:blipFill>
        <p:spPr>
          <a:xfrm>
            <a:off x="5419344" y="1581150"/>
            <a:ext cx="3419856" cy="2606040"/>
          </a:xfrm>
          <a:prstGeom prst="rect">
            <a:avLst/>
          </a:prstGeom>
          <a:ln>
            <a:solidFill>
              <a:srgbClr val="000000"/>
            </a:solidFill>
          </a:ln>
        </p:spPr>
      </p:pic>
      <p:pic>
        <p:nvPicPr>
          <p:cNvPr id="4" name="Picture 3"/>
          <p:cNvPicPr>
            <a:picLocks noChangeAspect="1"/>
          </p:cNvPicPr>
          <p:nvPr/>
        </p:nvPicPr>
        <p:blipFill>
          <a:blip r:embed="rId3"/>
          <a:stretch>
            <a:fillRect/>
          </a:stretch>
        </p:blipFill>
        <p:spPr>
          <a:xfrm>
            <a:off x="5257800" y="1504950"/>
            <a:ext cx="3672904" cy="2743200"/>
          </a:xfrm>
          <a:prstGeom prst="rect">
            <a:avLst/>
          </a:prstGeom>
        </p:spPr>
      </p:pic>
      <p:sp>
        <p:nvSpPr>
          <p:cNvPr id="2" name="Title 1"/>
          <p:cNvSpPr>
            <a:spLocks noGrp="1"/>
          </p:cNvSpPr>
          <p:nvPr>
            <p:ph type="title"/>
          </p:nvPr>
        </p:nvSpPr>
        <p:spPr/>
        <p:txBody>
          <a:bodyPr/>
          <a:lstStyle/>
          <a:p>
            <a:r>
              <a:rPr lang="en-US" dirty="0"/>
              <a:t>PEAS: Medical diagnosis system</a:t>
            </a:r>
          </a:p>
        </p:txBody>
      </p:sp>
      <p:sp>
        <p:nvSpPr>
          <p:cNvPr id="3" name="Content Placeholder 2"/>
          <p:cNvSpPr>
            <a:spLocks noGrp="1"/>
          </p:cNvSpPr>
          <p:nvPr>
            <p:ph idx="1"/>
          </p:nvPr>
        </p:nvSpPr>
        <p:spPr>
          <a:xfrm>
            <a:off x="304800" y="1047752"/>
            <a:ext cx="5181600" cy="3546873"/>
          </a:xfrm>
        </p:spPr>
        <p:txBody>
          <a:bodyPr/>
          <a:lstStyle/>
          <a:p>
            <a:r>
              <a:rPr lang="en-US" dirty="0"/>
              <a:t>Performance measure</a:t>
            </a:r>
          </a:p>
          <a:p>
            <a:pPr lvl="1"/>
            <a:r>
              <a:rPr lang="en-US" dirty="0"/>
              <a:t>Patient health, cost, reputation</a:t>
            </a:r>
          </a:p>
          <a:p>
            <a:r>
              <a:rPr lang="en-US" dirty="0"/>
              <a:t>Environment</a:t>
            </a:r>
          </a:p>
          <a:p>
            <a:pPr lvl="1"/>
            <a:r>
              <a:rPr lang="en-US" dirty="0"/>
              <a:t>Patients, medical staff, Lab</a:t>
            </a:r>
          </a:p>
          <a:p>
            <a:r>
              <a:rPr lang="en-US" dirty="0"/>
              <a:t>Actuators</a:t>
            </a:r>
          </a:p>
          <a:p>
            <a:pPr lvl="1"/>
            <a:r>
              <a:rPr lang="en-US" dirty="0"/>
              <a:t>Screen display, printer</a:t>
            </a:r>
          </a:p>
          <a:p>
            <a:r>
              <a:rPr lang="en-US" dirty="0"/>
              <a:t>Sensors</a:t>
            </a:r>
          </a:p>
          <a:p>
            <a:pPr lvl="1"/>
            <a:r>
              <a:rPr lang="en-US" dirty="0"/>
              <a:t>Keyboard/mouse</a:t>
            </a:r>
          </a:p>
        </p:txBody>
      </p:sp>
    </p:spTree>
    <p:extLst>
      <p:ext uri="{BB962C8B-B14F-4D97-AF65-F5344CB8AC3E}">
        <p14:creationId xmlns:p14="http://schemas.microsoft.com/office/powerpoint/2010/main" val="30876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t>Task Environment</a:t>
            </a:r>
          </a:p>
        </p:txBody>
      </p:sp>
      <p:sp>
        <p:nvSpPr>
          <p:cNvPr id="4" name="Rectangle 3"/>
          <p:cNvSpPr>
            <a:spLocks noGrp="1" noChangeArrowheads="1"/>
          </p:cNvSpPr>
          <p:nvPr>
            <p:ph idx="1"/>
          </p:nvPr>
        </p:nvSpPr>
        <p:spPr/>
        <p:txBody>
          <a:bodyPr/>
          <a:lstStyle/>
          <a:p>
            <a:pPr marL="0" indent="0" eaLnBrk="1" hangingPunct="1">
              <a:buNone/>
              <a:defRPr/>
            </a:pPr>
            <a:r>
              <a:rPr lang="en-US" altLang="en-US" sz="2100" dirty="0">
                <a:ea typeface="ＭＳ Ｐゴシック" panose="020B0600070205080204" pitchFamily="34" charset="-128"/>
              </a:rPr>
              <a:t>Before we design an intelligent agent, we must specify its “task environment”:</a:t>
            </a:r>
          </a:p>
          <a:p>
            <a:pPr eaLnBrk="1" hangingPunct="1">
              <a:buFontTx/>
              <a:buNone/>
              <a:defRPr/>
            </a:pPr>
            <a:r>
              <a:rPr lang="en-US" altLang="en-US" sz="2100" dirty="0">
                <a:ea typeface="ＭＳ Ｐゴシック" panose="020B0600070205080204" pitchFamily="34" charset="-128"/>
              </a:rPr>
              <a:t>  </a:t>
            </a:r>
          </a:p>
          <a:p>
            <a:pPr eaLnBrk="1" hangingPunct="1">
              <a:buFontTx/>
              <a:buNone/>
              <a:defRPr/>
            </a:pPr>
            <a:r>
              <a:rPr lang="en-US" altLang="en-US" sz="2100" dirty="0">
                <a:ea typeface="ＭＳ Ｐゴシック" panose="020B0600070205080204" pitchFamily="34" charset="-128"/>
              </a:rPr>
              <a:t>   PEAS:</a:t>
            </a:r>
          </a:p>
          <a:p>
            <a:pPr eaLnBrk="1" hangingPunct="1">
              <a:buFontTx/>
              <a:buNone/>
              <a:defRPr/>
            </a:pPr>
            <a:r>
              <a:rPr lang="en-US" altLang="en-US" sz="2100" dirty="0">
                <a:ea typeface="ＭＳ Ｐゴシック" panose="020B0600070205080204" pitchFamily="34" charset="-128"/>
              </a:rPr>
              <a:t>   </a:t>
            </a:r>
            <a:r>
              <a:rPr lang="en-US" altLang="en-US" sz="2100" dirty="0">
                <a:solidFill>
                  <a:srgbClr val="0000CC"/>
                </a:solidFill>
                <a:ea typeface="ＭＳ Ｐゴシック" panose="020B0600070205080204" pitchFamily="34" charset="-128"/>
              </a:rPr>
              <a:t>Performance measure</a:t>
            </a:r>
            <a:endParaRPr lang="en-US" altLang="en-US" sz="2100" dirty="0">
              <a:ea typeface="ＭＳ Ｐゴシック" panose="020B0600070205080204" pitchFamily="34" charset="-128"/>
            </a:endParaRPr>
          </a:p>
          <a:p>
            <a:pPr eaLnBrk="1" hangingPunct="1">
              <a:buFontTx/>
              <a:buNone/>
              <a:defRPr/>
            </a:pPr>
            <a:r>
              <a:rPr lang="en-US" altLang="en-US" sz="2100" dirty="0">
                <a:ea typeface="ＭＳ Ｐゴシック" panose="020B0600070205080204" pitchFamily="34" charset="-128"/>
              </a:rPr>
              <a:t>   </a:t>
            </a:r>
            <a:r>
              <a:rPr lang="en-US" altLang="en-US" sz="2100" dirty="0">
                <a:solidFill>
                  <a:srgbClr val="006600"/>
                </a:solidFill>
                <a:ea typeface="ＭＳ Ｐゴシック" panose="020B0600070205080204" pitchFamily="34" charset="-128"/>
              </a:rPr>
              <a:t>Environment</a:t>
            </a:r>
            <a:endParaRPr lang="en-US" altLang="en-US" sz="2100" dirty="0">
              <a:ea typeface="ＭＳ Ｐゴシック" panose="020B0600070205080204" pitchFamily="34" charset="-128"/>
            </a:endParaRPr>
          </a:p>
          <a:p>
            <a:pPr eaLnBrk="1" hangingPunct="1">
              <a:buFontTx/>
              <a:buNone/>
              <a:defRPr/>
            </a:pPr>
            <a:r>
              <a:rPr lang="en-US" altLang="en-US" sz="2100" dirty="0">
                <a:ea typeface="ＭＳ Ｐゴシック" panose="020B0600070205080204" pitchFamily="34" charset="-128"/>
              </a:rPr>
              <a:t>   </a:t>
            </a:r>
            <a:r>
              <a:rPr lang="en-US" altLang="en-US" sz="2100" dirty="0">
                <a:solidFill>
                  <a:srgbClr val="FF0000"/>
                </a:solidFill>
                <a:ea typeface="ＭＳ Ｐゴシック" panose="020B0600070205080204" pitchFamily="34" charset="-128"/>
              </a:rPr>
              <a:t>Actuators</a:t>
            </a:r>
            <a:endParaRPr lang="en-US" altLang="en-US" sz="2100" dirty="0">
              <a:ea typeface="ＭＳ Ｐゴシック" panose="020B0600070205080204" pitchFamily="34" charset="-128"/>
            </a:endParaRPr>
          </a:p>
          <a:p>
            <a:pPr eaLnBrk="1" hangingPunct="1">
              <a:buFontTx/>
              <a:buNone/>
              <a:defRPr/>
            </a:pPr>
            <a:r>
              <a:rPr lang="en-US" altLang="en-US" sz="2100" dirty="0">
                <a:ea typeface="ＭＳ Ｐゴシック" panose="020B0600070205080204" pitchFamily="34" charset="-128"/>
              </a:rPr>
              <a:t>   </a:t>
            </a:r>
            <a:r>
              <a:rPr lang="en-US" altLang="en-US" sz="2100" dirty="0">
                <a:solidFill>
                  <a:srgbClr val="800080"/>
                </a:solidFill>
                <a:ea typeface="ＭＳ Ｐゴシック" panose="020B0600070205080204" pitchFamily="34" charset="-128"/>
              </a:rPr>
              <a:t>Sensors</a:t>
            </a:r>
          </a:p>
          <a:p>
            <a:pPr eaLnBrk="1" hangingPunct="1">
              <a:buFontTx/>
              <a:buNone/>
              <a:defRPr/>
            </a:pPr>
            <a:endParaRPr lang="en-US" altLang="en-US" sz="2100" dirty="0">
              <a:ea typeface="ＭＳ Ｐゴシック" panose="020B0600070205080204" pitchFamily="34" charset="-128"/>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fontAlgn="auto" hangingPunct="1">
              <a:spcAft>
                <a:spcPts val="0"/>
              </a:spcAft>
              <a:defRPr/>
            </a:pPr>
            <a:r>
              <a:rPr lang="en-US" altLang="en-US"/>
              <a:t>Environment types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27902183"/>
              </p:ext>
            </p:extLst>
          </p:nvPr>
        </p:nvGraphicFramePr>
        <p:xfrm>
          <a:off x="190500" y="1581150"/>
          <a:ext cx="8763000" cy="2004020"/>
        </p:xfrm>
        <a:graphic>
          <a:graphicData uri="http://schemas.openxmlformats.org/drawingml/2006/table">
            <a:tbl>
              <a:tblPr firstRow="1" bandRow="1">
                <a:tableStyleId>{72833802-FEF1-4C79-8D5D-14CF1EAF98D9}</a:tableStyleId>
              </a:tblPr>
              <a:tblGrid>
                <a:gridCol w="4381500">
                  <a:extLst>
                    <a:ext uri="{9D8B030D-6E8A-4147-A177-3AD203B41FA5}">
                      <a16:colId xmlns:a16="http://schemas.microsoft.com/office/drawing/2014/main" val="4074896048"/>
                    </a:ext>
                  </a:extLst>
                </a:gridCol>
                <a:gridCol w="4381500">
                  <a:extLst>
                    <a:ext uri="{9D8B030D-6E8A-4147-A177-3AD203B41FA5}">
                      <a16:colId xmlns:a16="http://schemas.microsoft.com/office/drawing/2014/main" val="1812867088"/>
                    </a:ext>
                  </a:extLst>
                </a:gridCol>
              </a:tblGrid>
              <a:tr h="297159">
                <a:tc>
                  <a:txBody>
                    <a:bodyPr/>
                    <a:lstStyle/>
                    <a:p>
                      <a:r>
                        <a:rPr lang="en-US" sz="1500" dirty="0"/>
                        <a:t>Fully Observable </a:t>
                      </a:r>
                    </a:p>
                  </a:txBody>
                  <a:tcPr marL="68580" marR="68580" marT="34280" marB="34280"/>
                </a:tc>
                <a:tc>
                  <a:txBody>
                    <a:bodyPr/>
                    <a:lstStyle/>
                    <a:p>
                      <a:r>
                        <a:rPr lang="en-US" sz="1500" dirty="0"/>
                        <a:t>Partially Observable</a:t>
                      </a:r>
                    </a:p>
                  </a:txBody>
                  <a:tcPr marL="68580" marR="68580" marT="34280" marB="34280"/>
                </a:tc>
                <a:extLst>
                  <a:ext uri="{0D108BD9-81ED-4DB2-BD59-A6C34878D82A}">
                    <a16:rowId xmlns:a16="http://schemas.microsoft.com/office/drawing/2014/main" val="377649004"/>
                  </a:ext>
                </a:extLst>
              </a:tr>
              <a:tr h="563860">
                <a:tc>
                  <a:txBody>
                    <a:bodyPr/>
                    <a:lstStyle/>
                    <a:p>
                      <a:pPr marL="0" algn="l" defTabSz="914400" rtl="0" eaLnBrk="1" latinLnBrk="0" hangingPunct="1"/>
                      <a:r>
                        <a:rPr lang="en-US" altLang="en-US" sz="1500" kern="1200" dirty="0">
                          <a:solidFill>
                            <a:schemeClr val="dk1"/>
                          </a:solidFill>
                        </a:rPr>
                        <a:t>An agent's sensors give it access to the complete state of the environment at each point in time.</a:t>
                      </a:r>
                      <a:endParaRPr lang="en-US" sz="1500" kern="1200" dirty="0">
                        <a:solidFill>
                          <a:schemeClr val="dk1"/>
                        </a:solidFill>
                        <a:latin typeface="+mn-lt"/>
                        <a:ea typeface="+mn-ea"/>
                        <a:cs typeface="+mn-cs"/>
                      </a:endParaRPr>
                    </a:p>
                  </a:txBody>
                  <a:tcPr marL="68580" marR="68580" marT="34280" marB="34280"/>
                </a:tc>
                <a:tc>
                  <a:txBody>
                    <a:bodyPr/>
                    <a:lstStyle/>
                    <a:p>
                      <a:r>
                        <a:rPr lang="en-US" sz="1500" dirty="0"/>
                        <a:t>Noisy and inaccurate sensors or because parts of the state are simply missing from the sensor data</a:t>
                      </a:r>
                    </a:p>
                  </a:txBody>
                  <a:tcPr marL="68580" marR="68580" marT="34280" marB="34280"/>
                </a:tc>
                <a:extLst>
                  <a:ext uri="{0D108BD9-81ED-4DB2-BD59-A6C34878D82A}">
                    <a16:rowId xmlns:a16="http://schemas.microsoft.com/office/drawing/2014/main" val="1750511446"/>
                  </a:ext>
                </a:extLst>
              </a:tr>
              <a:tr h="464840">
                <a:tc>
                  <a:txBody>
                    <a:bodyPr/>
                    <a:lstStyle/>
                    <a:p>
                      <a:r>
                        <a:rPr lang="en-US" sz="1500" dirty="0"/>
                        <a:t>Agent need not maintain any internal state to keep track of the world</a:t>
                      </a:r>
                    </a:p>
                  </a:txBody>
                  <a:tcPr marL="68580" marR="68580" marT="34280" marB="342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Agent need maintain all internal state to keep track of the world</a:t>
                      </a:r>
                    </a:p>
                  </a:txBody>
                  <a:tcPr marL="68580" marR="68580" marT="34280" marB="34280"/>
                </a:tc>
                <a:extLst>
                  <a:ext uri="{0D108BD9-81ED-4DB2-BD59-A6C34878D82A}">
                    <a16:rowId xmlns:a16="http://schemas.microsoft.com/office/drawing/2014/main" val="836045254"/>
                  </a:ext>
                </a:extLst>
              </a:tr>
              <a:tr h="617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Vacuum agent with max dirt sensor can tell whether there is dirt in other room.</a:t>
                      </a:r>
                    </a:p>
                  </a:txBody>
                  <a:tcPr marL="68580" marR="68580" marT="34280" marB="34280"/>
                </a:tc>
                <a:tc>
                  <a:txBody>
                    <a:bodyPr/>
                    <a:lstStyle/>
                    <a:p>
                      <a:r>
                        <a:rPr lang="en-US" sz="1500" dirty="0"/>
                        <a:t> Vacuum agent with only a local dirt sensor cannot tell whether there is dirt in other room.</a:t>
                      </a:r>
                    </a:p>
                  </a:txBody>
                  <a:tcPr marL="68580" marR="68580" marT="34280" marB="34280"/>
                </a:tc>
                <a:extLst>
                  <a:ext uri="{0D108BD9-81ED-4DB2-BD59-A6C34878D82A}">
                    <a16:rowId xmlns:a16="http://schemas.microsoft.com/office/drawing/2014/main" val="210758543"/>
                  </a:ext>
                </a:extLst>
              </a:tr>
            </a:tbl>
          </a:graphicData>
        </a:graphic>
      </p:graphicFrame>
      <p:graphicFrame>
        <p:nvGraphicFramePr>
          <p:cNvPr id="4" name="Content Placeholder 2">
            <a:extLst>
              <a:ext uri="{FF2B5EF4-FFF2-40B4-BE49-F238E27FC236}">
                <a16:creationId xmlns:a16="http://schemas.microsoft.com/office/drawing/2014/main" id="{CED08674-8861-DC5F-7776-B0C63D1EACF6}"/>
              </a:ext>
            </a:extLst>
          </p:cNvPr>
          <p:cNvGraphicFramePr>
            <a:graphicFrameLocks/>
          </p:cNvGraphicFramePr>
          <p:nvPr>
            <p:extLst>
              <p:ext uri="{D42A27DB-BD31-4B8C-83A1-F6EECF244321}">
                <p14:modId xmlns:p14="http://schemas.microsoft.com/office/powerpoint/2010/main" val="3195613871"/>
              </p:ext>
            </p:extLst>
          </p:nvPr>
        </p:nvGraphicFramePr>
        <p:xfrm>
          <a:off x="190500" y="3722395"/>
          <a:ext cx="8763000" cy="1363955"/>
        </p:xfrm>
        <a:graphic>
          <a:graphicData uri="http://schemas.openxmlformats.org/drawingml/2006/table">
            <a:tbl>
              <a:tblPr firstRow="1" bandRow="1">
                <a:tableStyleId>{72833802-FEF1-4C79-8D5D-14CF1EAF98D9}</a:tableStyleId>
              </a:tblPr>
              <a:tblGrid>
                <a:gridCol w="4381500">
                  <a:extLst>
                    <a:ext uri="{9D8B030D-6E8A-4147-A177-3AD203B41FA5}">
                      <a16:colId xmlns:a16="http://schemas.microsoft.com/office/drawing/2014/main" val="4074896048"/>
                    </a:ext>
                  </a:extLst>
                </a:gridCol>
                <a:gridCol w="4381500">
                  <a:extLst>
                    <a:ext uri="{9D8B030D-6E8A-4147-A177-3AD203B41FA5}">
                      <a16:colId xmlns:a16="http://schemas.microsoft.com/office/drawing/2014/main" val="1812867088"/>
                    </a:ext>
                  </a:extLst>
                </a:gridCol>
              </a:tblGrid>
              <a:tr h="297155">
                <a:tc>
                  <a:txBody>
                    <a:bodyPr/>
                    <a:lstStyle/>
                    <a:p>
                      <a:r>
                        <a:rPr lang="en-US" sz="1500" dirty="0"/>
                        <a:t>Deterministic</a:t>
                      </a:r>
                    </a:p>
                  </a:txBody>
                  <a:tcPr marL="68580" marR="68580" marT="34277" marB="34277"/>
                </a:tc>
                <a:tc>
                  <a:txBody>
                    <a:bodyPr/>
                    <a:lstStyle/>
                    <a:p>
                      <a:r>
                        <a:rPr lang="en-US" sz="1500" dirty="0"/>
                        <a:t>Stochastic</a:t>
                      </a:r>
                    </a:p>
                  </a:txBody>
                  <a:tcPr marL="68580" marR="68580" marT="34277" marB="34277"/>
                </a:tc>
                <a:extLst>
                  <a:ext uri="{0D108BD9-81ED-4DB2-BD59-A6C34878D82A}">
                    <a16:rowId xmlns:a16="http://schemas.microsoft.com/office/drawing/2014/main" val="377649004"/>
                  </a:ext>
                </a:extLst>
              </a:tr>
              <a:tr h="769645">
                <a:tc>
                  <a:txBody>
                    <a:bodyPr/>
                    <a:lstStyle/>
                    <a:p>
                      <a:pPr marL="0" algn="l" defTabSz="914400" rtl="0" eaLnBrk="1" latinLnBrk="0" hangingPunct="1"/>
                      <a:r>
                        <a:rPr lang="en-US" altLang="en-US" sz="1500" kern="1200" dirty="0">
                          <a:solidFill>
                            <a:schemeClr val="dk1"/>
                          </a:solidFill>
                        </a:rPr>
                        <a:t>The next state of the environment is completely determined by the current state and the action executed by the agent. </a:t>
                      </a:r>
                      <a:endParaRPr lang="en-US" sz="1500" kern="1200" dirty="0">
                        <a:solidFill>
                          <a:schemeClr val="dk1"/>
                        </a:solidFill>
                        <a:latin typeface="+mn-lt"/>
                        <a:ea typeface="+mn-ea"/>
                        <a:cs typeface="+mn-cs"/>
                      </a:endParaRPr>
                    </a:p>
                  </a:txBody>
                  <a:tcPr marL="68580" marR="68580" marT="34277" marB="34277"/>
                </a:tc>
                <a:tc>
                  <a:txBody>
                    <a:bodyPr/>
                    <a:lstStyle/>
                    <a:p>
                      <a:r>
                        <a:rPr lang="en-US" sz="1500" dirty="0"/>
                        <a:t>Other wise Stochastic</a:t>
                      </a:r>
                    </a:p>
                  </a:txBody>
                  <a:tcPr marL="68580" marR="68580" marT="34277" marB="34277"/>
                </a:tc>
                <a:extLst>
                  <a:ext uri="{0D108BD9-81ED-4DB2-BD59-A6C34878D82A}">
                    <a16:rowId xmlns:a16="http://schemas.microsoft.com/office/drawing/2014/main" val="1750511446"/>
                  </a:ext>
                </a:extLst>
              </a:tr>
              <a:tr h="297155">
                <a:tc>
                  <a:txBody>
                    <a:bodyPr/>
                    <a:lstStyle/>
                    <a:p>
                      <a:r>
                        <a:rPr lang="en-US" sz="1500" dirty="0"/>
                        <a:t> Vacuum Cleaner</a:t>
                      </a:r>
                      <a:r>
                        <a:rPr lang="en-US" sz="1500" baseline="0" dirty="0"/>
                        <a:t> </a:t>
                      </a:r>
                      <a:r>
                        <a:rPr lang="en-US" sz="1500" dirty="0"/>
                        <a:t>world</a:t>
                      </a:r>
                    </a:p>
                  </a:txBody>
                  <a:tcPr marL="68580" marR="68580" marT="34277" marB="3427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Taxi</a:t>
                      </a:r>
                      <a:r>
                        <a:rPr lang="en-US" sz="1500" baseline="0" dirty="0"/>
                        <a:t> Driving</a:t>
                      </a:r>
                      <a:endParaRPr lang="en-US" sz="1500" dirty="0"/>
                    </a:p>
                  </a:txBody>
                  <a:tcPr marL="68580" marR="68580" marT="34277" marB="34277"/>
                </a:tc>
                <a:extLst>
                  <a:ext uri="{0D108BD9-81ED-4DB2-BD59-A6C34878D82A}">
                    <a16:rowId xmlns:a16="http://schemas.microsoft.com/office/drawing/2014/main" val="429424996"/>
                  </a:ext>
                </a:extLst>
              </a:tr>
            </a:tbl>
          </a:graphicData>
        </a:graphic>
      </p:graphicFrame>
      <p:graphicFrame>
        <p:nvGraphicFramePr>
          <p:cNvPr id="5" name="Content Placeholder 2">
            <a:extLst>
              <a:ext uri="{FF2B5EF4-FFF2-40B4-BE49-F238E27FC236}">
                <a16:creationId xmlns:a16="http://schemas.microsoft.com/office/drawing/2014/main" id="{5A43FA36-809B-46FC-D6B8-00E0E678DCF7}"/>
              </a:ext>
            </a:extLst>
          </p:cNvPr>
          <p:cNvGraphicFramePr>
            <a:graphicFrameLocks/>
          </p:cNvGraphicFramePr>
          <p:nvPr>
            <p:extLst>
              <p:ext uri="{D42A27DB-BD31-4B8C-83A1-F6EECF244321}">
                <p14:modId xmlns:p14="http://schemas.microsoft.com/office/powerpoint/2010/main" val="285255378"/>
              </p:ext>
            </p:extLst>
          </p:nvPr>
        </p:nvGraphicFramePr>
        <p:xfrm>
          <a:off x="190500" y="895350"/>
          <a:ext cx="8763000" cy="594466"/>
        </p:xfrm>
        <a:graphic>
          <a:graphicData uri="http://schemas.openxmlformats.org/drawingml/2006/table">
            <a:tbl>
              <a:tblPr firstRow="1" bandRow="1">
                <a:tableStyleId>{72833802-FEF1-4C79-8D5D-14CF1EAF98D9}</a:tableStyleId>
              </a:tblPr>
              <a:tblGrid>
                <a:gridCol w="4256315">
                  <a:extLst>
                    <a:ext uri="{9D8B030D-6E8A-4147-A177-3AD203B41FA5}">
                      <a16:colId xmlns:a16="http://schemas.microsoft.com/office/drawing/2014/main" val="4074896048"/>
                    </a:ext>
                  </a:extLst>
                </a:gridCol>
                <a:gridCol w="4506685">
                  <a:extLst>
                    <a:ext uri="{9D8B030D-6E8A-4147-A177-3AD203B41FA5}">
                      <a16:colId xmlns:a16="http://schemas.microsoft.com/office/drawing/2014/main" val="1812867088"/>
                    </a:ext>
                  </a:extLst>
                </a:gridCol>
              </a:tblGrid>
              <a:tr h="297233">
                <a:tc>
                  <a:txBody>
                    <a:bodyPr/>
                    <a:lstStyle/>
                    <a:p>
                      <a:r>
                        <a:rPr lang="en-US" sz="1500" dirty="0"/>
                        <a:t>Single Agent </a:t>
                      </a:r>
                    </a:p>
                  </a:txBody>
                  <a:tcPr marL="68580" marR="68580" marT="34296" marB="34296"/>
                </a:tc>
                <a:tc>
                  <a:txBody>
                    <a:bodyPr/>
                    <a:lstStyle/>
                    <a:p>
                      <a:r>
                        <a:rPr lang="en-US" sz="1500" dirty="0"/>
                        <a:t>Multi Agent </a:t>
                      </a:r>
                    </a:p>
                  </a:txBody>
                  <a:tcPr marL="68580" marR="68580" marT="34296" marB="34296"/>
                </a:tc>
                <a:extLst>
                  <a:ext uri="{0D108BD9-81ED-4DB2-BD59-A6C34878D82A}">
                    <a16:rowId xmlns:a16="http://schemas.microsoft.com/office/drawing/2014/main" val="377649004"/>
                  </a:ext>
                </a:extLst>
              </a:tr>
              <a:tr h="297233">
                <a:tc>
                  <a:txBody>
                    <a:bodyPr/>
                    <a:lstStyle/>
                    <a:p>
                      <a:pPr marL="0" algn="l" defTabSz="914400" rtl="0" eaLnBrk="1" latinLnBrk="0" hangingPunct="1"/>
                      <a:r>
                        <a:rPr lang="en-US" altLang="en-US" sz="1500" kern="1200" dirty="0">
                          <a:solidFill>
                            <a:schemeClr val="dk1"/>
                          </a:solidFill>
                        </a:rPr>
                        <a:t>Single Vacuum</a:t>
                      </a:r>
                      <a:r>
                        <a:rPr lang="en-US" altLang="en-US" sz="1500" kern="1200" baseline="0" dirty="0">
                          <a:solidFill>
                            <a:schemeClr val="dk1"/>
                          </a:solidFill>
                        </a:rPr>
                        <a:t> Cleaner</a:t>
                      </a:r>
                      <a:endParaRPr lang="en-US" sz="1500" kern="1200" dirty="0">
                        <a:solidFill>
                          <a:schemeClr val="dk1"/>
                        </a:solidFill>
                        <a:latin typeface="+mn-lt"/>
                        <a:ea typeface="+mn-ea"/>
                        <a:cs typeface="+mn-cs"/>
                      </a:endParaRPr>
                    </a:p>
                  </a:txBody>
                  <a:tcPr marL="68580" marR="68580" marT="34296" marB="34296"/>
                </a:tc>
                <a:tc>
                  <a:txBody>
                    <a:bodyPr/>
                    <a:lstStyle/>
                    <a:p>
                      <a:r>
                        <a:rPr lang="en-US" sz="1500" dirty="0"/>
                        <a:t>Two Vacuum</a:t>
                      </a:r>
                      <a:r>
                        <a:rPr lang="en-US" sz="1500" baseline="0" dirty="0"/>
                        <a:t> Cleaner</a:t>
                      </a:r>
                      <a:endParaRPr lang="en-US" sz="1500" dirty="0"/>
                    </a:p>
                  </a:txBody>
                  <a:tcPr marL="68580" marR="68580" marT="34296" marB="34296"/>
                </a:tc>
                <a:extLst>
                  <a:ext uri="{0D108BD9-81ED-4DB2-BD59-A6C34878D82A}">
                    <a16:rowId xmlns:a16="http://schemas.microsoft.com/office/drawing/2014/main" val="1750511446"/>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fontAlgn="auto" hangingPunct="1">
              <a:spcAft>
                <a:spcPts val="0"/>
              </a:spcAft>
              <a:defRPr/>
            </a:pPr>
            <a:r>
              <a:rPr lang="en-US" altLang="en-US"/>
              <a:t>Environment types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241499460"/>
              </p:ext>
            </p:extLst>
          </p:nvPr>
        </p:nvGraphicFramePr>
        <p:xfrm>
          <a:off x="152400" y="994171"/>
          <a:ext cx="8839200" cy="1272779"/>
        </p:xfrm>
        <a:graphic>
          <a:graphicData uri="http://schemas.openxmlformats.org/drawingml/2006/table">
            <a:tbl>
              <a:tblPr firstRow="1" bandRow="1">
                <a:tableStyleId>{72833802-FEF1-4C79-8D5D-14CF1EAF98D9}</a:tableStyleId>
              </a:tblPr>
              <a:tblGrid>
                <a:gridCol w="4419600">
                  <a:extLst>
                    <a:ext uri="{9D8B030D-6E8A-4147-A177-3AD203B41FA5}">
                      <a16:colId xmlns:a16="http://schemas.microsoft.com/office/drawing/2014/main" val="4074896048"/>
                    </a:ext>
                  </a:extLst>
                </a:gridCol>
                <a:gridCol w="4419600">
                  <a:extLst>
                    <a:ext uri="{9D8B030D-6E8A-4147-A177-3AD203B41FA5}">
                      <a16:colId xmlns:a16="http://schemas.microsoft.com/office/drawing/2014/main" val="1812867088"/>
                    </a:ext>
                  </a:extLst>
                </a:gridCol>
              </a:tblGrid>
              <a:tr h="297225">
                <a:tc>
                  <a:txBody>
                    <a:bodyPr/>
                    <a:lstStyle/>
                    <a:p>
                      <a:r>
                        <a:rPr lang="en-US" sz="1500" dirty="0"/>
                        <a:t>Episodic</a:t>
                      </a:r>
                    </a:p>
                  </a:txBody>
                  <a:tcPr marL="68580" marR="68580" marT="34295" marB="34295"/>
                </a:tc>
                <a:tc>
                  <a:txBody>
                    <a:bodyPr/>
                    <a:lstStyle/>
                    <a:p>
                      <a:r>
                        <a:rPr lang="en-US" sz="1500" dirty="0"/>
                        <a:t>Sequential</a:t>
                      </a:r>
                    </a:p>
                  </a:txBody>
                  <a:tcPr marL="68580" marR="68580" marT="34295" marB="34295"/>
                </a:tc>
                <a:extLst>
                  <a:ext uri="{0D108BD9-81ED-4DB2-BD59-A6C34878D82A}">
                    <a16:rowId xmlns:a16="http://schemas.microsoft.com/office/drawing/2014/main" val="377649004"/>
                  </a:ext>
                </a:extLst>
              </a:tr>
              <a:tr h="594554">
                <a:tc>
                  <a:txBody>
                    <a:bodyPr/>
                    <a:lstStyle/>
                    <a:p>
                      <a:pPr marL="0" algn="l" defTabSz="914400" rtl="0" eaLnBrk="1" latinLnBrk="0" hangingPunct="1"/>
                      <a:r>
                        <a:rPr lang="en-US" altLang="en-US" sz="1500" kern="1200" dirty="0">
                          <a:solidFill>
                            <a:schemeClr val="dk1"/>
                          </a:solidFill>
                        </a:rPr>
                        <a:t>The next episode does not depend on the actions taken in previous episodes.</a:t>
                      </a:r>
                      <a:endParaRPr lang="en-US" sz="1500" kern="1200" dirty="0">
                        <a:solidFill>
                          <a:schemeClr val="dk1"/>
                        </a:solidFill>
                        <a:latin typeface="+mn-lt"/>
                        <a:ea typeface="+mn-ea"/>
                        <a:cs typeface="+mn-cs"/>
                      </a:endParaRPr>
                    </a:p>
                  </a:txBody>
                  <a:tcPr marL="68580" marR="68580" marT="34295" marB="34295"/>
                </a:tc>
                <a:tc>
                  <a:txBody>
                    <a:bodyPr/>
                    <a:lstStyle/>
                    <a:p>
                      <a:r>
                        <a:rPr lang="en-US" sz="1500" dirty="0"/>
                        <a:t>Current decision could affect all future decisions</a:t>
                      </a:r>
                    </a:p>
                  </a:txBody>
                  <a:tcPr marL="68580" marR="68580" marT="34295" marB="34295"/>
                </a:tc>
                <a:extLst>
                  <a:ext uri="{0D108BD9-81ED-4DB2-BD59-A6C34878D82A}">
                    <a16:rowId xmlns:a16="http://schemas.microsoft.com/office/drawing/2014/main" val="1750511446"/>
                  </a:ext>
                </a:extLst>
              </a:tr>
              <a:tr h="381000">
                <a:tc>
                  <a:txBody>
                    <a:bodyPr/>
                    <a:lstStyle/>
                    <a:p>
                      <a:r>
                        <a:rPr lang="en-US" sz="1500" dirty="0"/>
                        <a:t>Spot defective parts on an assembly line</a:t>
                      </a:r>
                    </a:p>
                  </a:txBody>
                  <a:tcPr marL="68580" marR="68580" marT="34295" marB="342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Chess and taxi driving </a:t>
                      </a:r>
                    </a:p>
                  </a:txBody>
                  <a:tcPr marL="68580" marR="68580" marT="34295" marB="34295"/>
                </a:tc>
                <a:extLst>
                  <a:ext uri="{0D108BD9-81ED-4DB2-BD59-A6C34878D82A}">
                    <a16:rowId xmlns:a16="http://schemas.microsoft.com/office/drawing/2014/main" val="836045254"/>
                  </a:ext>
                </a:extLst>
              </a:tr>
            </a:tbl>
          </a:graphicData>
        </a:graphic>
      </p:graphicFrame>
      <p:graphicFrame>
        <p:nvGraphicFramePr>
          <p:cNvPr id="4" name="Content Placeholder 2">
            <a:extLst>
              <a:ext uri="{FF2B5EF4-FFF2-40B4-BE49-F238E27FC236}">
                <a16:creationId xmlns:a16="http://schemas.microsoft.com/office/drawing/2014/main" id="{351FCF64-C651-6031-B5F1-792FDC1CCF20}"/>
              </a:ext>
            </a:extLst>
          </p:cNvPr>
          <p:cNvGraphicFramePr>
            <a:graphicFrameLocks/>
          </p:cNvGraphicFramePr>
          <p:nvPr>
            <p:extLst>
              <p:ext uri="{D42A27DB-BD31-4B8C-83A1-F6EECF244321}">
                <p14:modId xmlns:p14="http://schemas.microsoft.com/office/powerpoint/2010/main" val="1555587375"/>
              </p:ext>
            </p:extLst>
          </p:nvPr>
        </p:nvGraphicFramePr>
        <p:xfrm>
          <a:off x="152400" y="2343150"/>
          <a:ext cx="8839200" cy="1135433"/>
        </p:xfrm>
        <a:graphic>
          <a:graphicData uri="http://schemas.openxmlformats.org/drawingml/2006/table">
            <a:tbl>
              <a:tblPr firstRow="1" bandRow="1">
                <a:tableStyleId>{72833802-FEF1-4C79-8D5D-14CF1EAF98D9}</a:tableStyleId>
              </a:tblPr>
              <a:tblGrid>
                <a:gridCol w="4419600">
                  <a:extLst>
                    <a:ext uri="{9D8B030D-6E8A-4147-A177-3AD203B41FA5}">
                      <a16:colId xmlns:a16="http://schemas.microsoft.com/office/drawing/2014/main" val="4074896048"/>
                    </a:ext>
                  </a:extLst>
                </a:gridCol>
                <a:gridCol w="4419600">
                  <a:extLst>
                    <a:ext uri="{9D8B030D-6E8A-4147-A177-3AD203B41FA5}">
                      <a16:colId xmlns:a16="http://schemas.microsoft.com/office/drawing/2014/main" val="1812867088"/>
                    </a:ext>
                  </a:extLst>
                </a:gridCol>
              </a:tblGrid>
              <a:tr h="297233">
                <a:tc>
                  <a:txBody>
                    <a:bodyPr/>
                    <a:lstStyle/>
                    <a:p>
                      <a:r>
                        <a:rPr lang="en-US" sz="1500" dirty="0"/>
                        <a:t>Discrete </a:t>
                      </a:r>
                    </a:p>
                  </a:txBody>
                  <a:tcPr marL="68580" marR="68580" marT="34296" marB="34296"/>
                </a:tc>
                <a:tc>
                  <a:txBody>
                    <a:bodyPr/>
                    <a:lstStyle/>
                    <a:p>
                      <a:r>
                        <a:rPr lang="en-US" sz="1500" dirty="0"/>
                        <a:t>Continuous </a:t>
                      </a:r>
                    </a:p>
                  </a:txBody>
                  <a:tcPr marL="68580" marR="68580" marT="34296" marB="34296"/>
                </a:tc>
                <a:extLst>
                  <a:ext uri="{0D108BD9-81ED-4DB2-BD59-A6C34878D82A}">
                    <a16:rowId xmlns:a16="http://schemas.microsoft.com/office/drawing/2014/main" val="377649004"/>
                  </a:ext>
                </a:extLst>
              </a:tr>
              <a:tr h="540967">
                <a:tc>
                  <a:txBody>
                    <a:bodyPr/>
                    <a:lstStyle/>
                    <a:p>
                      <a:pPr marL="0" algn="l" defTabSz="914400" rtl="0" eaLnBrk="1" latinLnBrk="0" hangingPunct="1"/>
                      <a:r>
                        <a:rPr lang="en-US" altLang="en-US" sz="1500" kern="1200" dirty="0">
                          <a:solidFill>
                            <a:schemeClr val="dk1"/>
                          </a:solidFill>
                        </a:rPr>
                        <a:t>A limited number of distinct state, clearly defined percepts and actions</a:t>
                      </a:r>
                      <a:endParaRPr lang="en-US" sz="1500" kern="1200" dirty="0">
                        <a:solidFill>
                          <a:schemeClr val="dk1"/>
                        </a:solidFill>
                        <a:latin typeface="+mn-lt"/>
                        <a:ea typeface="+mn-ea"/>
                        <a:cs typeface="+mn-cs"/>
                      </a:endParaRPr>
                    </a:p>
                  </a:txBody>
                  <a:tcPr marL="68580" marR="68580" marT="34296" marB="34296"/>
                </a:tc>
                <a:tc>
                  <a:txBody>
                    <a:bodyPr/>
                    <a:lstStyle/>
                    <a:p>
                      <a:r>
                        <a:rPr lang="en-US" sz="1500" dirty="0"/>
                        <a:t> state</a:t>
                      </a:r>
                      <a:r>
                        <a:rPr lang="en-US" sz="1500" baseline="0" dirty="0"/>
                        <a:t>, percept and action change w.r.t. time.</a:t>
                      </a:r>
                      <a:endParaRPr lang="en-US" sz="1500" dirty="0"/>
                    </a:p>
                  </a:txBody>
                  <a:tcPr marL="68580" marR="68580" marT="34296" marB="34296"/>
                </a:tc>
                <a:extLst>
                  <a:ext uri="{0D108BD9-81ED-4DB2-BD59-A6C34878D82A}">
                    <a16:rowId xmlns:a16="http://schemas.microsoft.com/office/drawing/2014/main" val="1750511446"/>
                  </a:ext>
                </a:extLst>
              </a:tr>
              <a:tr h="297233">
                <a:tc>
                  <a:txBody>
                    <a:bodyPr/>
                    <a:lstStyle/>
                    <a:p>
                      <a:r>
                        <a:rPr lang="en-US" sz="1500" dirty="0"/>
                        <a:t>Chess</a:t>
                      </a:r>
                    </a:p>
                  </a:txBody>
                  <a:tcPr marL="68580" marR="68580" marT="34296" marB="3429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Taxi driving </a:t>
                      </a:r>
                    </a:p>
                  </a:txBody>
                  <a:tcPr marL="68580" marR="68580" marT="34296" marB="34296"/>
                </a:tc>
                <a:extLst>
                  <a:ext uri="{0D108BD9-81ED-4DB2-BD59-A6C34878D82A}">
                    <a16:rowId xmlns:a16="http://schemas.microsoft.com/office/drawing/2014/main" val="836045254"/>
                  </a:ext>
                </a:extLst>
              </a:tr>
            </a:tbl>
          </a:graphicData>
        </a:graphic>
      </p:graphicFrame>
      <p:graphicFrame>
        <p:nvGraphicFramePr>
          <p:cNvPr id="6" name="Content Placeholder 2">
            <a:extLst>
              <a:ext uri="{FF2B5EF4-FFF2-40B4-BE49-F238E27FC236}">
                <a16:creationId xmlns:a16="http://schemas.microsoft.com/office/drawing/2014/main" id="{09FA8C49-9910-2A0E-D0DB-1D2491446783}"/>
              </a:ext>
            </a:extLst>
          </p:cNvPr>
          <p:cNvGraphicFramePr>
            <a:graphicFrameLocks/>
          </p:cNvGraphicFramePr>
          <p:nvPr>
            <p:extLst>
              <p:ext uri="{D42A27DB-BD31-4B8C-83A1-F6EECF244321}">
                <p14:modId xmlns:p14="http://schemas.microsoft.com/office/powerpoint/2010/main" val="2332951001"/>
              </p:ext>
            </p:extLst>
          </p:nvPr>
        </p:nvGraphicFramePr>
        <p:xfrm>
          <a:off x="152400" y="3554783"/>
          <a:ext cx="8839200" cy="1143010"/>
        </p:xfrm>
        <a:graphic>
          <a:graphicData uri="http://schemas.openxmlformats.org/drawingml/2006/table">
            <a:tbl>
              <a:tblPr firstRow="1" bandRow="1">
                <a:tableStyleId>{72833802-FEF1-4C79-8D5D-14CF1EAF98D9}</a:tableStyleId>
              </a:tblPr>
              <a:tblGrid>
                <a:gridCol w="4419600">
                  <a:extLst>
                    <a:ext uri="{9D8B030D-6E8A-4147-A177-3AD203B41FA5}">
                      <a16:colId xmlns:a16="http://schemas.microsoft.com/office/drawing/2014/main" val="4074896048"/>
                    </a:ext>
                  </a:extLst>
                </a:gridCol>
                <a:gridCol w="4419600">
                  <a:extLst>
                    <a:ext uri="{9D8B030D-6E8A-4147-A177-3AD203B41FA5}">
                      <a16:colId xmlns:a16="http://schemas.microsoft.com/office/drawing/2014/main" val="1812867088"/>
                    </a:ext>
                  </a:extLst>
                </a:gridCol>
              </a:tblGrid>
              <a:tr h="297243">
                <a:tc>
                  <a:txBody>
                    <a:bodyPr/>
                    <a:lstStyle/>
                    <a:p>
                      <a:r>
                        <a:rPr lang="en-US" sz="1500" dirty="0"/>
                        <a:t>Static </a:t>
                      </a:r>
                    </a:p>
                  </a:txBody>
                  <a:tcPr marL="68580" marR="68580" marT="34298" marB="34298"/>
                </a:tc>
                <a:tc>
                  <a:txBody>
                    <a:bodyPr/>
                    <a:lstStyle/>
                    <a:p>
                      <a:r>
                        <a:rPr lang="en-US" sz="1500" dirty="0"/>
                        <a:t>Dynamic</a:t>
                      </a:r>
                    </a:p>
                  </a:txBody>
                  <a:tcPr marL="68580" marR="68580" marT="34298" marB="34298"/>
                </a:tc>
                <a:extLst>
                  <a:ext uri="{0D108BD9-81ED-4DB2-BD59-A6C34878D82A}">
                    <a16:rowId xmlns:a16="http://schemas.microsoft.com/office/drawing/2014/main" val="377649004"/>
                  </a:ext>
                </a:extLst>
              </a:tr>
              <a:tr h="548524">
                <a:tc>
                  <a:txBody>
                    <a:bodyPr/>
                    <a:lstStyle/>
                    <a:p>
                      <a:pPr marL="0" algn="l" defTabSz="914400" rtl="0" eaLnBrk="1" latinLnBrk="0" hangingPunct="1"/>
                      <a:r>
                        <a:rPr lang="en-US" altLang="en-US" sz="1500" kern="1200" dirty="0">
                          <a:solidFill>
                            <a:schemeClr val="dk1"/>
                          </a:solidFill>
                        </a:rPr>
                        <a:t>The environment is unchanged while an agent is deliberating</a:t>
                      </a:r>
                      <a:endParaRPr lang="en-US" sz="1500" kern="1200" dirty="0">
                        <a:solidFill>
                          <a:schemeClr val="dk1"/>
                        </a:solidFill>
                        <a:latin typeface="+mn-lt"/>
                        <a:ea typeface="+mn-ea"/>
                        <a:cs typeface="+mn-cs"/>
                      </a:endParaRPr>
                    </a:p>
                  </a:txBody>
                  <a:tcPr marL="68580" marR="68580" marT="34298" marB="34298"/>
                </a:tc>
                <a:tc>
                  <a:txBody>
                    <a:bodyPr/>
                    <a:lstStyle/>
                    <a:p>
                      <a:r>
                        <a:rPr lang="en-US" sz="1500" dirty="0"/>
                        <a:t> Environment can change while an agent is deliberating</a:t>
                      </a:r>
                    </a:p>
                  </a:txBody>
                  <a:tcPr marL="68580" marR="68580" marT="34298" marB="34298"/>
                </a:tc>
                <a:extLst>
                  <a:ext uri="{0D108BD9-81ED-4DB2-BD59-A6C34878D82A}">
                    <a16:rowId xmlns:a16="http://schemas.microsoft.com/office/drawing/2014/main" val="1750511446"/>
                  </a:ext>
                </a:extLst>
              </a:tr>
              <a:tr h="297243">
                <a:tc>
                  <a:txBody>
                    <a:bodyPr/>
                    <a:lstStyle/>
                    <a:p>
                      <a:r>
                        <a:rPr lang="en-US" sz="1500" dirty="0"/>
                        <a:t>Vacuum Cleaner</a:t>
                      </a:r>
                      <a:r>
                        <a:rPr lang="en-US" sz="1500" baseline="0" dirty="0"/>
                        <a:t> </a:t>
                      </a:r>
                      <a:r>
                        <a:rPr lang="en-US" sz="1500" dirty="0"/>
                        <a:t>world</a:t>
                      </a:r>
                    </a:p>
                  </a:txBody>
                  <a:tcPr marL="68580" marR="68580" marT="34298" marB="342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Taxi driving </a:t>
                      </a:r>
                    </a:p>
                  </a:txBody>
                  <a:tcPr marL="68580" marR="68580" marT="34298" marB="34298"/>
                </a:tc>
                <a:extLst>
                  <a:ext uri="{0D108BD9-81ED-4DB2-BD59-A6C34878D82A}">
                    <a16:rowId xmlns:a16="http://schemas.microsoft.com/office/drawing/2014/main" val="836045254"/>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types</a:t>
            </a:r>
          </a:p>
        </p:txBody>
      </p:sp>
      <p:graphicFrame>
        <p:nvGraphicFramePr>
          <p:cNvPr id="4" name="Content Placeholder 3"/>
          <p:cNvGraphicFramePr>
            <a:graphicFrameLocks noGrp="1"/>
          </p:cNvGraphicFramePr>
          <p:nvPr>
            <p:ph idx="1"/>
          </p:nvPr>
        </p:nvGraphicFramePr>
        <p:xfrm>
          <a:off x="381000" y="1047750"/>
          <a:ext cx="8534400" cy="3657600"/>
        </p:xfrm>
        <a:graphic>
          <a:graphicData uri="http://schemas.openxmlformats.org/drawingml/2006/table">
            <a:tbl>
              <a:tblPr firstRow="1" bandRow="1">
                <a:tableStyleId>{17292A2E-F333-43FB-9621-5CBBE7FDCDCB}</a:tableStyleId>
              </a:tblPr>
              <a:tblGrid>
                <a:gridCol w="3124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tblGrid>
              <a:tr h="457200">
                <a:tc>
                  <a:txBody>
                    <a:bodyPr/>
                    <a:lstStyle/>
                    <a:p>
                      <a:endParaRPr lang="en-US" sz="1400" dirty="0"/>
                    </a:p>
                  </a:txBody>
                  <a:tcPr/>
                </a:tc>
                <a:tc>
                  <a:txBody>
                    <a:bodyPr/>
                    <a:lstStyle/>
                    <a:p>
                      <a:r>
                        <a:rPr lang="en-US" sz="1800" dirty="0" err="1">
                          <a:solidFill>
                            <a:srgbClr val="FFFF00"/>
                          </a:solidFill>
                        </a:rPr>
                        <a:t>Pacman</a:t>
                      </a:r>
                      <a:endParaRPr lang="en-US" sz="1800" dirty="0">
                        <a:solidFill>
                          <a:srgbClr val="FFFF00"/>
                        </a:solidFill>
                      </a:endParaRPr>
                    </a:p>
                  </a:txBody>
                  <a:tcPr/>
                </a:tc>
                <a:tc>
                  <a:txBody>
                    <a:bodyPr/>
                    <a:lstStyle/>
                    <a:p>
                      <a:r>
                        <a:rPr lang="en-US" sz="1800" dirty="0">
                          <a:solidFill>
                            <a:srgbClr val="FFFF00"/>
                          </a:solidFill>
                        </a:rPr>
                        <a:t>Backgammon</a:t>
                      </a:r>
                    </a:p>
                  </a:txBody>
                  <a:tcPr/>
                </a:tc>
                <a:tc>
                  <a:txBody>
                    <a:bodyPr/>
                    <a:lstStyle/>
                    <a:p>
                      <a:r>
                        <a:rPr lang="en-US" sz="1800" dirty="0">
                          <a:solidFill>
                            <a:srgbClr val="FFFF00"/>
                          </a:solidFill>
                        </a:rPr>
                        <a:t>Diagnosis</a:t>
                      </a:r>
                    </a:p>
                  </a:txBody>
                  <a:tcPr/>
                </a:tc>
                <a:tc>
                  <a:txBody>
                    <a:bodyPr/>
                    <a:lstStyle/>
                    <a:p>
                      <a:r>
                        <a:rPr lang="en-US" sz="1800" dirty="0">
                          <a:solidFill>
                            <a:srgbClr val="FFFF00"/>
                          </a:solidFill>
                        </a:rPr>
                        <a:t>Taxi</a:t>
                      </a:r>
                    </a:p>
                  </a:txBody>
                  <a:tcPr/>
                </a:tc>
                <a:extLst>
                  <a:ext uri="{0D108BD9-81ED-4DB2-BD59-A6C34878D82A}">
                    <a16:rowId xmlns:a16="http://schemas.microsoft.com/office/drawing/2014/main" val="10000"/>
                  </a:ext>
                </a:extLst>
              </a:tr>
              <a:tr h="457200">
                <a:tc>
                  <a:txBody>
                    <a:bodyPr/>
                    <a:lstStyle/>
                    <a:p>
                      <a:r>
                        <a:rPr lang="en-US" sz="1800" dirty="0"/>
                        <a:t>Fully or partially</a:t>
                      </a:r>
                      <a:r>
                        <a:rPr lang="en-US" sz="1800" baseline="0" dirty="0"/>
                        <a:t> observable</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1"/>
                  </a:ext>
                </a:extLst>
              </a:tr>
              <a:tr h="457200">
                <a:tc>
                  <a:txBody>
                    <a:bodyPr/>
                    <a:lstStyle/>
                    <a:p>
                      <a:r>
                        <a:rPr lang="en-US" sz="1800" baseline="0" dirty="0"/>
                        <a:t>Single-agent or </a:t>
                      </a:r>
                      <a:r>
                        <a:rPr lang="en-US" sz="1800" baseline="0" dirty="0" err="1"/>
                        <a:t>multiagent</a:t>
                      </a:r>
                      <a:endParaRPr lang="en-US" sz="1800" baseline="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2"/>
                  </a:ext>
                </a:extLst>
              </a:tr>
              <a:tr h="457200">
                <a:tc>
                  <a:txBody>
                    <a:bodyPr/>
                    <a:lstStyle/>
                    <a:p>
                      <a:r>
                        <a:rPr lang="en-US" sz="1800" baseline="0" dirty="0"/>
                        <a:t>Deterministic or stochastic</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3"/>
                  </a:ext>
                </a:extLst>
              </a:tr>
              <a:tr h="457200">
                <a:tc>
                  <a:txBody>
                    <a:bodyPr/>
                    <a:lstStyle/>
                    <a:p>
                      <a:r>
                        <a:rPr lang="en-US" sz="1800" baseline="0" dirty="0"/>
                        <a:t>Static or dynamic</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4"/>
                  </a:ext>
                </a:extLst>
              </a:tr>
              <a:tr h="457200">
                <a:tc>
                  <a:txBody>
                    <a:bodyPr/>
                    <a:lstStyle/>
                    <a:p>
                      <a:r>
                        <a:rPr lang="en-US" sz="1800" baseline="0" dirty="0"/>
                        <a:t>Discrete or continuous</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5"/>
                  </a:ext>
                </a:extLst>
              </a:tr>
              <a:tr h="457200">
                <a:tc>
                  <a:txBody>
                    <a:bodyPr/>
                    <a:lstStyle/>
                    <a:p>
                      <a:r>
                        <a:rPr lang="en-US" sz="1800" baseline="0" dirty="0"/>
                        <a:t>Known physics?</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6"/>
                  </a:ext>
                </a:extLst>
              </a:tr>
              <a:tr h="457200">
                <a:tc>
                  <a:txBody>
                    <a:bodyPr/>
                    <a:lstStyle/>
                    <a:p>
                      <a:r>
                        <a:rPr lang="en-US" sz="1800" baseline="0" dirty="0"/>
                        <a:t>Known perf. measure?</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003842893"/>
                  </a:ext>
                </a:extLst>
              </a:tr>
            </a:tbl>
          </a:graphicData>
        </a:graphic>
      </p:graphicFrame>
    </p:spTree>
    <p:extLst>
      <p:ext uri="{BB962C8B-B14F-4D97-AF65-F5344CB8AC3E}">
        <p14:creationId xmlns:p14="http://schemas.microsoft.com/office/powerpoint/2010/main" val="14161245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Group 2"/>
          <p:cNvGraphicFramePr>
            <a:graphicFrameLocks noGrp="1"/>
          </p:cNvGraphicFramePr>
          <p:nvPr>
            <p:extLst>
              <p:ext uri="{D42A27DB-BD31-4B8C-83A1-F6EECF244321}">
                <p14:modId xmlns:p14="http://schemas.microsoft.com/office/powerpoint/2010/main" val="3288843888"/>
              </p:ext>
            </p:extLst>
          </p:nvPr>
        </p:nvGraphicFramePr>
        <p:xfrm>
          <a:off x="1143000" y="258369"/>
          <a:ext cx="6858001" cy="4675581"/>
        </p:xfrm>
        <a:graphic>
          <a:graphicData uri="http://schemas.openxmlformats.org/drawingml/2006/table">
            <a:tbl>
              <a:tblPr/>
              <a:tblGrid>
                <a:gridCol w="981075">
                  <a:extLst>
                    <a:ext uri="{9D8B030D-6E8A-4147-A177-3AD203B41FA5}">
                      <a16:colId xmlns:a16="http://schemas.microsoft.com/office/drawing/2014/main" val="3166349592"/>
                    </a:ext>
                  </a:extLst>
                </a:gridCol>
                <a:gridCol w="978694">
                  <a:extLst>
                    <a:ext uri="{9D8B030D-6E8A-4147-A177-3AD203B41FA5}">
                      <a16:colId xmlns:a16="http://schemas.microsoft.com/office/drawing/2014/main" val="1283489941"/>
                    </a:ext>
                  </a:extLst>
                </a:gridCol>
                <a:gridCol w="979885">
                  <a:extLst>
                    <a:ext uri="{9D8B030D-6E8A-4147-A177-3AD203B41FA5}">
                      <a16:colId xmlns:a16="http://schemas.microsoft.com/office/drawing/2014/main" val="452251987"/>
                    </a:ext>
                  </a:extLst>
                </a:gridCol>
                <a:gridCol w="978694">
                  <a:extLst>
                    <a:ext uri="{9D8B030D-6E8A-4147-A177-3AD203B41FA5}">
                      <a16:colId xmlns:a16="http://schemas.microsoft.com/office/drawing/2014/main" val="1610102209"/>
                    </a:ext>
                  </a:extLst>
                </a:gridCol>
                <a:gridCol w="981075">
                  <a:extLst>
                    <a:ext uri="{9D8B030D-6E8A-4147-A177-3AD203B41FA5}">
                      <a16:colId xmlns:a16="http://schemas.microsoft.com/office/drawing/2014/main" val="2585752440"/>
                    </a:ext>
                  </a:extLst>
                </a:gridCol>
                <a:gridCol w="978694">
                  <a:extLst>
                    <a:ext uri="{9D8B030D-6E8A-4147-A177-3AD203B41FA5}">
                      <a16:colId xmlns:a16="http://schemas.microsoft.com/office/drawing/2014/main" val="3680240944"/>
                    </a:ext>
                  </a:extLst>
                </a:gridCol>
                <a:gridCol w="979884">
                  <a:extLst>
                    <a:ext uri="{9D8B030D-6E8A-4147-A177-3AD203B41FA5}">
                      <a16:colId xmlns:a16="http://schemas.microsoft.com/office/drawing/2014/main" val="3417421995"/>
                    </a:ext>
                  </a:extLst>
                </a:gridCol>
              </a:tblGrid>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task environm.</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observable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determ./</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episodic/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static/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discrete/</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agents</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1514029"/>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crossword</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puzzle</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109062"/>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chess with</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clock</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6310114"/>
                  </a:ext>
                </a:extLst>
              </a:tr>
              <a:tr h="436995">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poker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0000CC"/>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0000CC"/>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0000CC"/>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0000CC"/>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0000CC"/>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0000CC"/>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612928"/>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taxi</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driving</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8708987"/>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medical</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diagnosis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FF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0737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image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analysis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989336"/>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err="1">
                          <a:ln>
                            <a:noFill/>
                          </a:ln>
                          <a:solidFill>
                            <a:srgbClr val="0070C0"/>
                          </a:solidFill>
                          <a:effectLst/>
                          <a:latin typeface="Arial" panose="020B0604020202020204" pitchFamily="34" charset="0"/>
                          <a:ea typeface="ＭＳ Ｐゴシック" panose="020B0600070205080204" pitchFamily="34" charset="-128"/>
                        </a:rPr>
                        <a:t>partpicking</a:t>
                      </a:r>
                      <a:endPar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robot</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063593"/>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refinery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controller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23000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interact.</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Eng. tutor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892084"/>
                  </a:ext>
                </a:extLst>
              </a:tr>
            </a:tbl>
          </a:graphicData>
        </a:graphic>
      </p:graphicFrame>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Group 2"/>
          <p:cNvGraphicFramePr>
            <a:graphicFrameLocks noGrp="1"/>
          </p:cNvGraphicFramePr>
          <p:nvPr>
            <p:extLst>
              <p:ext uri="{D42A27DB-BD31-4B8C-83A1-F6EECF244321}">
                <p14:modId xmlns:p14="http://schemas.microsoft.com/office/powerpoint/2010/main" val="3499525988"/>
              </p:ext>
            </p:extLst>
          </p:nvPr>
        </p:nvGraphicFramePr>
        <p:xfrm>
          <a:off x="1143000" y="258369"/>
          <a:ext cx="6858001" cy="4675581"/>
        </p:xfrm>
        <a:graphic>
          <a:graphicData uri="http://schemas.openxmlformats.org/drawingml/2006/table">
            <a:tbl>
              <a:tblPr/>
              <a:tblGrid>
                <a:gridCol w="981075">
                  <a:extLst>
                    <a:ext uri="{9D8B030D-6E8A-4147-A177-3AD203B41FA5}">
                      <a16:colId xmlns:a16="http://schemas.microsoft.com/office/drawing/2014/main" val="3166349592"/>
                    </a:ext>
                  </a:extLst>
                </a:gridCol>
                <a:gridCol w="978694">
                  <a:extLst>
                    <a:ext uri="{9D8B030D-6E8A-4147-A177-3AD203B41FA5}">
                      <a16:colId xmlns:a16="http://schemas.microsoft.com/office/drawing/2014/main" val="1283489941"/>
                    </a:ext>
                  </a:extLst>
                </a:gridCol>
                <a:gridCol w="979885">
                  <a:extLst>
                    <a:ext uri="{9D8B030D-6E8A-4147-A177-3AD203B41FA5}">
                      <a16:colId xmlns:a16="http://schemas.microsoft.com/office/drawing/2014/main" val="452251987"/>
                    </a:ext>
                  </a:extLst>
                </a:gridCol>
                <a:gridCol w="978694">
                  <a:extLst>
                    <a:ext uri="{9D8B030D-6E8A-4147-A177-3AD203B41FA5}">
                      <a16:colId xmlns:a16="http://schemas.microsoft.com/office/drawing/2014/main" val="1610102209"/>
                    </a:ext>
                  </a:extLst>
                </a:gridCol>
                <a:gridCol w="981075">
                  <a:extLst>
                    <a:ext uri="{9D8B030D-6E8A-4147-A177-3AD203B41FA5}">
                      <a16:colId xmlns:a16="http://schemas.microsoft.com/office/drawing/2014/main" val="2585752440"/>
                    </a:ext>
                  </a:extLst>
                </a:gridCol>
                <a:gridCol w="978694">
                  <a:extLst>
                    <a:ext uri="{9D8B030D-6E8A-4147-A177-3AD203B41FA5}">
                      <a16:colId xmlns:a16="http://schemas.microsoft.com/office/drawing/2014/main" val="3680240944"/>
                    </a:ext>
                  </a:extLst>
                </a:gridCol>
                <a:gridCol w="979884">
                  <a:extLst>
                    <a:ext uri="{9D8B030D-6E8A-4147-A177-3AD203B41FA5}">
                      <a16:colId xmlns:a16="http://schemas.microsoft.com/office/drawing/2014/main" val="3417421995"/>
                    </a:ext>
                  </a:extLst>
                </a:gridCol>
              </a:tblGrid>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task environm.</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observable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determ./</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episodic/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static/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discrete/</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agents</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1514029"/>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crossword</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puzzle</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determ.</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109062"/>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chess with</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clock</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6310114"/>
                  </a:ext>
                </a:extLst>
              </a:tr>
              <a:tr h="436995">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poker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612928"/>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taxi</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driving</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8708987"/>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medical</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diagnosis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0737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image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analysis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989336"/>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err="1">
                          <a:ln>
                            <a:noFill/>
                          </a:ln>
                          <a:solidFill>
                            <a:srgbClr val="0070C0"/>
                          </a:solidFill>
                          <a:effectLst/>
                          <a:latin typeface="Arial" panose="020B0604020202020204" pitchFamily="34" charset="0"/>
                          <a:ea typeface="ＭＳ Ｐゴシック" panose="020B0600070205080204" pitchFamily="34" charset="-128"/>
                        </a:rPr>
                        <a:t>partpicking</a:t>
                      </a:r>
                      <a:endPar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robot</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063593"/>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refinery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controller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23000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interact.</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Eng. tutor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892084"/>
                  </a:ext>
                </a:extLst>
              </a:tr>
            </a:tbl>
          </a:graphicData>
        </a:graphic>
      </p:graphicFrame>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Movie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3200402" y="971551"/>
            <a:ext cx="2822575" cy="2258060"/>
          </a:xfrm>
          <a:prstGeom prst="rect">
            <a:avLst/>
          </a:prstGeom>
        </p:spPr>
      </p:pic>
      <p:pic>
        <p:nvPicPr>
          <p:cNvPr id="4" name="Picture 3"/>
          <p:cNvPicPr>
            <a:picLocks noChangeAspect="1"/>
          </p:cNvPicPr>
          <p:nvPr/>
        </p:nvPicPr>
        <p:blipFill>
          <a:blip r:embed="rId5"/>
          <a:stretch>
            <a:fillRect/>
          </a:stretch>
        </p:blipFill>
        <p:spPr>
          <a:xfrm>
            <a:off x="3124200" y="2952750"/>
            <a:ext cx="3898900" cy="2082800"/>
          </a:xfrm>
          <a:prstGeom prst="rect">
            <a:avLst/>
          </a:prstGeom>
        </p:spPr>
      </p:pic>
      <p:pic>
        <p:nvPicPr>
          <p:cNvPr id="6" name="Picture 5"/>
          <p:cNvPicPr>
            <a:picLocks noChangeAspect="1"/>
          </p:cNvPicPr>
          <p:nvPr/>
        </p:nvPicPr>
        <p:blipFill>
          <a:blip r:embed="rId6"/>
          <a:stretch>
            <a:fillRect/>
          </a:stretch>
        </p:blipFill>
        <p:spPr>
          <a:xfrm>
            <a:off x="5867401" y="590550"/>
            <a:ext cx="3125738" cy="2343778"/>
          </a:xfrm>
          <a:prstGeom prst="rect">
            <a:avLst/>
          </a:prstGeom>
        </p:spPr>
      </p:pic>
      <p:pic>
        <p:nvPicPr>
          <p:cNvPr id="8" name="Picture 7"/>
          <p:cNvPicPr>
            <a:picLocks noChangeAspect="1"/>
          </p:cNvPicPr>
          <p:nvPr/>
        </p:nvPicPr>
        <p:blipFill>
          <a:blip r:embed="rId7"/>
          <a:stretch>
            <a:fillRect/>
          </a:stretch>
        </p:blipFill>
        <p:spPr>
          <a:xfrm>
            <a:off x="5410200" y="514352"/>
            <a:ext cx="3733800" cy="2333625"/>
          </a:xfrm>
          <a:prstGeom prst="rect">
            <a:avLst/>
          </a:prstGeom>
        </p:spPr>
      </p:pic>
      <p:pic>
        <p:nvPicPr>
          <p:cNvPr id="2" name="Picture 1"/>
          <p:cNvPicPr>
            <a:picLocks noChangeAspect="1"/>
          </p:cNvPicPr>
          <p:nvPr/>
        </p:nvPicPr>
        <p:blipFill rotWithShape="1">
          <a:blip r:embed="rId8"/>
          <a:srcRect l="19765" r="17769" b="10662"/>
          <a:stretch/>
        </p:blipFill>
        <p:spPr>
          <a:xfrm>
            <a:off x="6536264" y="2495552"/>
            <a:ext cx="2607735" cy="2661227"/>
          </a:xfrm>
          <a:prstGeom prst="rect">
            <a:avLst/>
          </a:prstGeom>
        </p:spPr>
      </p:pic>
      <p:pic>
        <p:nvPicPr>
          <p:cNvPr id="10" name="Picture 6" descr="t3-94">
            <a:extLst>
              <a:ext uri="{FF2B5EF4-FFF2-40B4-BE49-F238E27FC236}">
                <a16:creationId xmlns:a16="http://schemas.microsoft.com/office/drawing/2014/main" id="{1AA16E1D-F4F2-40E0-BE99-ED5EC9534103}"/>
              </a:ext>
            </a:extLst>
          </p:cNvPr>
          <p:cNvPicPr>
            <a:picLocks noChangeAspect="1" noChangeArrowheads="1"/>
          </p:cNvPicPr>
          <p:nvPr/>
        </p:nvPicPr>
        <p:blipFill>
          <a:blip r:embed="rId9" cstate="print"/>
          <a:srcRect/>
          <a:stretch>
            <a:fillRect/>
          </a:stretch>
        </p:blipFill>
        <p:spPr bwMode="auto">
          <a:xfrm>
            <a:off x="220612" y="2690998"/>
            <a:ext cx="4216379" cy="2390404"/>
          </a:xfrm>
          <a:prstGeom prst="rect">
            <a:avLst/>
          </a:prstGeom>
          <a:noFill/>
          <a:ln w="9525">
            <a:noFill/>
            <a:miter lim="800000"/>
            <a:headEnd/>
            <a:tailEnd/>
          </a:ln>
        </p:spPr>
      </p:pic>
      <p:pic>
        <p:nvPicPr>
          <p:cNvPr id="11" name="Picture 8" descr="matrix-smith-dvd2">
            <a:extLst>
              <a:ext uri="{FF2B5EF4-FFF2-40B4-BE49-F238E27FC236}">
                <a16:creationId xmlns:a16="http://schemas.microsoft.com/office/drawing/2014/main" id="{F2C7969F-BC0B-405A-80B8-C491E906B9F8}"/>
              </a:ext>
            </a:extLst>
          </p:cNvPr>
          <p:cNvPicPr>
            <a:picLocks noChangeAspect="1" noChangeArrowheads="1"/>
          </p:cNvPicPr>
          <p:nvPr/>
        </p:nvPicPr>
        <p:blipFill>
          <a:blip r:embed="rId10" cstate="print"/>
          <a:srcRect t="9573" b="10638"/>
          <a:stretch>
            <a:fillRect/>
          </a:stretch>
        </p:blipFill>
        <p:spPr bwMode="auto">
          <a:xfrm>
            <a:off x="4430522" y="2710675"/>
            <a:ext cx="3653028" cy="1943100"/>
          </a:xfrm>
          <a:prstGeom prst="rect">
            <a:avLst/>
          </a:prstGeom>
          <a:noFill/>
          <a:ln w="9525">
            <a:noFill/>
            <a:miter lim="800000"/>
            <a:headEnd/>
            <a:tailEnd/>
          </a:ln>
        </p:spPr>
      </p:pic>
      <p:pic>
        <p:nvPicPr>
          <p:cNvPr id="9" name="Picture 8">
            <a:extLst>
              <a:ext uri="{FF2B5EF4-FFF2-40B4-BE49-F238E27FC236}">
                <a16:creationId xmlns:a16="http://schemas.microsoft.com/office/drawing/2014/main" id="{80C02856-C571-4038-AE7B-6607EBF839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01388" y="1502191"/>
            <a:ext cx="4876800"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Group 2"/>
          <p:cNvGraphicFramePr>
            <a:graphicFrameLocks noGrp="1"/>
          </p:cNvGraphicFramePr>
          <p:nvPr>
            <p:extLst>
              <p:ext uri="{D42A27DB-BD31-4B8C-83A1-F6EECF244321}">
                <p14:modId xmlns:p14="http://schemas.microsoft.com/office/powerpoint/2010/main" val="844718418"/>
              </p:ext>
            </p:extLst>
          </p:nvPr>
        </p:nvGraphicFramePr>
        <p:xfrm>
          <a:off x="1143000" y="258369"/>
          <a:ext cx="6858001" cy="4675581"/>
        </p:xfrm>
        <a:graphic>
          <a:graphicData uri="http://schemas.openxmlformats.org/drawingml/2006/table">
            <a:tbl>
              <a:tblPr/>
              <a:tblGrid>
                <a:gridCol w="981075">
                  <a:extLst>
                    <a:ext uri="{9D8B030D-6E8A-4147-A177-3AD203B41FA5}">
                      <a16:colId xmlns:a16="http://schemas.microsoft.com/office/drawing/2014/main" val="3166349592"/>
                    </a:ext>
                  </a:extLst>
                </a:gridCol>
                <a:gridCol w="978694">
                  <a:extLst>
                    <a:ext uri="{9D8B030D-6E8A-4147-A177-3AD203B41FA5}">
                      <a16:colId xmlns:a16="http://schemas.microsoft.com/office/drawing/2014/main" val="1283489941"/>
                    </a:ext>
                  </a:extLst>
                </a:gridCol>
                <a:gridCol w="979885">
                  <a:extLst>
                    <a:ext uri="{9D8B030D-6E8A-4147-A177-3AD203B41FA5}">
                      <a16:colId xmlns:a16="http://schemas.microsoft.com/office/drawing/2014/main" val="452251987"/>
                    </a:ext>
                  </a:extLst>
                </a:gridCol>
                <a:gridCol w="978694">
                  <a:extLst>
                    <a:ext uri="{9D8B030D-6E8A-4147-A177-3AD203B41FA5}">
                      <a16:colId xmlns:a16="http://schemas.microsoft.com/office/drawing/2014/main" val="1610102209"/>
                    </a:ext>
                  </a:extLst>
                </a:gridCol>
                <a:gridCol w="981075">
                  <a:extLst>
                    <a:ext uri="{9D8B030D-6E8A-4147-A177-3AD203B41FA5}">
                      <a16:colId xmlns:a16="http://schemas.microsoft.com/office/drawing/2014/main" val="2585752440"/>
                    </a:ext>
                  </a:extLst>
                </a:gridCol>
                <a:gridCol w="978694">
                  <a:extLst>
                    <a:ext uri="{9D8B030D-6E8A-4147-A177-3AD203B41FA5}">
                      <a16:colId xmlns:a16="http://schemas.microsoft.com/office/drawing/2014/main" val="3680240944"/>
                    </a:ext>
                  </a:extLst>
                </a:gridCol>
                <a:gridCol w="979884">
                  <a:extLst>
                    <a:ext uri="{9D8B030D-6E8A-4147-A177-3AD203B41FA5}">
                      <a16:colId xmlns:a16="http://schemas.microsoft.com/office/drawing/2014/main" val="3417421995"/>
                    </a:ext>
                  </a:extLst>
                </a:gridCol>
              </a:tblGrid>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task environm.</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observable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determ./</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episodic/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static/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discrete/</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agents</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1514029"/>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crossword</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puzzle</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determ.</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109062"/>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chess with</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clock</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strategic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semi</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6310114"/>
                  </a:ext>
                </a:extLst>
              </a:tr>
              <a:tr h="436995">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poker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612928"/>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taxi</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driving</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8708987"/>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medical</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diagnosis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0737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image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analysis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989336"/>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err="1">
                          <a:ln>
                            <a:noFill/>
                          </a:ln>
                          <a:solidFill>
                            <a:srgbClr val="0070C0"/>
                          </a:solidFill>
                          <a:effectLst/>
                          <a:latin typeface="Arial" panose="020B0604020202020204" pitchFamily="34" charset="0"/>
                          <a:ea typeface="ＭＳ Ｐゴシック" panose="020B0600070205080204" pitchFamily="34" charset="-128"/>
                        </a:rPr>
                        <a:t>partpicking</a:t>
                      </a:r>
                      <a:endPar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robot</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063593"/>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refinery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controller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23000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interact.</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Eng. tutor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892084"/>
                  </a:ext>
                </a:extLst>
              </a:tr>
            </a:tbl>
          </a:graphicData>
        </a:graphic>
      </p:graphicFrame>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Group 2"/>
          <p:cNvGraphicFramePr>
            <a:graphicFrameLocks noGrp="1"/>
          </p:cNvGraphicFramePr>
          <p:nvPr>
            <p:extLst>
              <p:ext uri="{D42A27DB-BD31-4B8C-83A1-F6EECF244321}">
                <p14:modId xmlns:p14="http://schemas.microsoft.com/office/powerpoint/2010/main" val="3357669518"/>
              </p:ext>
            </p:extLst>
          </p:nvPr>
        </p:nvGraphicFramePr>
        <p:xfrm>
          <a:off x="1143000" y="258369"/>
          <a:ext cx="6858001" cy="4675581"/>
        </p:xfrm>
        <a:graphic>
          <a:graphicData uri="http://schemas.openxmlformats.org/drawingml/2006/table">
            <a:tbl>
              <a:tblPr/>
              <a:tblGrid>
                <a:gridCol w="981075">
                  <a:extLst>
                    <a:ext uri="{9D8B030D-6E8A-4147-A177-3AD203B41FA5}">
                      <a16:colId xmlns:a16="http://schemas.microsoft.com/office/drawing/2014/main" val="3166349592"/>
                    </a:ext>
                  </a:extLst>
                </a:gridCol>
                <a:gridCol w="978694">
                  <a:extLst>
                    <a:ext uri="{9D8B030D-6E8A-4147-A177-3AD203B41FA5}">
                      <a16:colId xmlns:a16="http://schemas.microsoft.com/office/drawing/2014/main" val="1283489941"/>
                    </a:ext>
                  </a:extLst>
                </a:gridCol>
                <a:gridCol w="979885">
                  <a:extLst>
                    <a:ext uri="{9D8B030D-6E8A-4147-A177-3AD203B41FA5}">
                      <a16:colId xmlns:a16="http://schemas.microsoft.com/office/drawing/2014/main" val="452251987"/>
                    </a:ext>
                  </a:extLst>
                </a:gridCol>
                <a:gridCol w="978694">
                  <a:extLst>
                    <a:ext uri="{9D8B030D-6E8A-4147-A177-3AD203B41FA5}">
                      <a16:colId xmlns:a16="http://schemas.microsoft.com/office/drawing/2014/main" val="1610102209"/>
                    </a:ext>
                  </a:extLst>
                </a:gridCol>
                <a:gridCol w="981075">
                  <a:extLst>
                    <a:ext uri="{9D8B030D-6E8A-4147-A177-3AD203B41FA5}">
                      <a16:colId xmlns:a16="http://schemas.microsoft.com/office/drawing/2014/main" val="2585752440"/>
                    </a:ext>
                  </a:extLst>
                </a:gridCol>
                <a:gridCol w="978694">
                  <a:extLst>
                    <a:ext uri="{9D8B030D-6E8A-4147-A177-3AD203B41FA5}">
                      <a16:colId xmlns:a16="http://schemas.microsoft.com/office/drawing/2014/main" val="3680240944"/>
                    </a:ext>
                  </a:extLst>
                </a:gridCol>
                <a:gridCol w="979884">
                  <a:extLst>
                    <a:ext uri="{9D8B030D-6E8A-4147-A177-3AD203B41FA5}">
                      <a16:colId xmlns:a16="http://schemas.microsoft.com/office/drawing/2014/main" val="3417421995"/>
                    </a:ext>
                  </a:extLst>
                </a:gridCol>
              </a:tblGrid>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task environm.</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observable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determ./</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episodic/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static/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discrete/</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agents</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1514029"/>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crossword</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puzzle</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determ.</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109062"/>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chess with</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clock</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strategic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semi</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6310114"/>
                  </a:ext>
                </a:extLst>
              </a:tr>
              <a:tr h="436995">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poker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612928"/>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taxi</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driving</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8708987"/>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medical</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diagnosis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0737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image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analysis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989336"/>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err="1">
                          <a:ln>
                            <a:noFill/>
                          </a:ln>
                          <a:solidFill>
                            <a:srgbClr val="0070C0"/>
                          </a:solidFill>
                          <a:effectLst/>
                          <a:latin typeface="Arial" panose="020B0604020202020204" pitchFamily="34" charset="0"/>
                          <a:ea typeface="ＭＳ Ｐゴシック" panose="020B0600070205080204" pitchFamily="34" charset="-128"/>
                        </a:rPr>
                        <a:t>partpicking</a:t>
                      </a:r>
                      <a:endPar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robot</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063593"/>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refinery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controller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23000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interact.</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Eng. tutor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892084"/>
                  </a:ext>
                </a:extLst>
              </a:tr>
            </a:tbl>
          </a:graphicData>
        </a:graphic>
      </p:graphicFrame>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Group 2"/>
          <p:cNvGraphicFramePr>
            <a:graphicFrameLocks noGrp="1"/>
          </p:cNvGraphicFramePr>
          <p:nvPr>
            <p:extLst>
              <p:ext uri="{D42A27DB-BD31-4B8C-83A1-F6EECF244321}">
                <p14:modId xmlns:p14="http://schemas.microsoft.com/office/powerpoint/2010/main" val="4076232842"/>
              </p:ext>
            </p:extLst>
          </p:nvPr>
        </p:nvGraphicFramePr>
        <p:xfrm>
          <a:off x="1143000" y="258369"/>
          <a:ext cx="6858001" cy="4675581"/>
        </p:xfrm>
        <a:graphic>
          <a:graphicData uri="http://schemas.openxmlformats.org/drawingml/2006/table">
            <a:tbl>
              <a:tblPr/>
              <a:tblGrid>
                <a:gridCol w="981075">
                  <a:extLst>
                    <a:ext uri="{9D8B030D-6E8A-4147-A177-3AD203B41FA5}">
                      <a16:colId xmlns:a16="http://schemas.microsoft.com/office/drawing/2014/main" val="3166349592"/>
                    </a:ext>
                  </a:extLst>
                </a:gridCol>
                <a:gridCol w="978694">
                  <a:extLst>
                    <a:ext uri="{9D8B030D-6E8A-4147-A177-3AD203B41FA5}">
                      <a16:colId xmlns:a16="http://schemas.microsoft.com/office/drawing/2014/main" val="1283489941"/>
                    </a:ext>
                  </a:extLst>
                </a:gridCol>
                <a:gridCol w="979885">
                  <a:extLst>
                    <a:ext uri="{9D8B030D-6E8A-4147-A177-3AD203B41FA5}">
                      <a16:colId xmlns:a16="http://schemas.microsoft.com/office/drawing/2014/main" val="452251987"/>
                    </a:ext>
                  </a:extLst>
                </a:gridCol>
                <a:gridCol w="978694">
                  <a:extLst>
                    <a:ext uri="{9D8B030D-6E8A-4147-A177-3AD203B41FA5}">
                      <a16:colId xmlns:a16="http://schemas.microsoft.com/office/drawing/2014/main" val="1610102209"/>
                    </a:ext>
                  </a:extLst>
                </a:gridCol>
                <a:gridCol w="981075">
                  <a:extLst>
                    <a:ext uri="{9D8B030D-6E8A-4147-A177-3AD203B41FA5}">
                      <a16:colId xmlns:a16="http://schemas.microsoft.com/office/drawing/2014/main" val="2585752440"/>
                    </a:ext>
                  </a:extLst>
                </a:gridCol>
                <a:gridCol w="978694">
                  <a:extLst>
                    <a:ext uri="{9D8B030D-6E8A-4147-A177-3AD203B41FA5}">
                      <a16:colId xmlns:a16="http://schemas.microsoft.com/office/drawing/2014/main" val="3680240944"/>
                    </a:ext>
                  </a:extLst>
                </a:gridCol>
                <a:gridCol w="979884">
                  <a:extLst>
                    <a:ext uri="{9D8B030D-6E8A-4147-A177-3AD203B41FA5}">
                      <a16:colId xmlns:a16="http://schemas.microsoft.com/office/drawing/2014/main" val="3417421995"/>
                    </a:ext>
                  </a:extLst>
                </a:gridCol>
              </a:tblGrid>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task environm.</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observable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determ./</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episodic/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static/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discrete/</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agents</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1514029"/>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crossword</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puzzle</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determ.</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109062"/>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chess with</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clock</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strategic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semi</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6310114"/>
                  </a:ext>
                </a:extLst>
              </a:tr>
              <a:tr h="436995">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poker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612928"/>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taxi</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driving</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8708987"/>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medical</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diagnosis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0737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image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analysis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989336"/>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err="1">
                          <a:ln>
                            <a:noFill/>
                          </a:ln>
                          <a:solidFill>
                            <a:srgbClr val="0070C0"/>
                          </a:solidFill>
                          <a:effectLst/>
                          <a:latin typeface="Arial" panose="020B0604020202020204" pitchFamily="34" charset="0"/>
                          <a:ea typeface="ＭＳ Ｐゴシック" panose="020B0600070205080204" pitchFamily="34" charset="-128"/>
                        </a:rPr>
                        <a:t>partpicking</a:t>
                      </a:r>
                      <a:endPar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robot</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063593"/>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refinery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controller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23000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interact.</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Eng. tutor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892084"/>
                  </a:ext>
                </a:extLst>
              </a:tr>
            </a:tbl>
          </a:graphicData>
        </a:graphic>
      </p:graphicFrame>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Group 2"/>
          <p:cNvGraphicFramePr>
            <a:graphicFrameLocks noGrp="1"/>
          </p:cNvGraphicFramePr>
          <p:nvPr>
            <p:extLst>
              <p:ext uri="{D42A27DB-BD31-4B8C-83A1-F6EECF244321}">
                <p14:modId xmlns:p14="http://schemas.microsoft.com/office/powerpoint/2010/main" val="2190252011"/>
              </p:ext>
            </p:extLst>
          </p:nvPr>
        </p:nvGraphicFramePr>
        <p:xfrm>
          <a:off x="1143000" y="258369"/>
          <a:ext cx="6858001" cy="4675581"/>
        </p:xfrm>
        <a:graphic>
          <a:graphicData uri="http://schemas.openxmlformats.org/drawingml/2006/table">
            <a:tbl>
              <a:tblPr/>
              <a:tblGrid>
                <a:gridCol w="981075">
                  <a:extLst>
                    <a:ext uri="{9D8B030D-6E8A-4147-A177-3AD203B41FA5}">
                      <a16:colId xmlns:a16="http://schemas.microsoft.com/office/drawing/2014/main" val="3166349592"/>
                    </a:ext>
                  </a:extLst>
                </a:gridCol>
                <a:gridCol w="978694">
                  <a:extLst>
                    <a:ext uri="{9D8B030D-6E8A-4147-A177-3AD203B41FA5}">
                      <a16:colId xmlns:a16="http://schemas.microsoft.com/office/drawing/2014/main" val="1283489941"/>
                    </a:ext>
                  </a:extLst>
                </a:gridCol>
                <a:gridCol w="979885">
                  <a:extLst>
                    <a:ext uri="{9D8B030D-6E8A-4147-A177-3AD203B41FA5}">
                      <a16:colId xmlns:a16="http://schemas.microsoft.com/office/drawing/2014/main" val="452251987"/>
                    </a:ext>
                  </a:extLst>
                </a:gridCol>
                <a:gridCol w="978694">
                  <a:extLst>
                    <a:ext uri="{9D8B030D-6E8A-4147-A177-3AD203B41FA5}">
                      <a16:colId xmlns:a16="http://schemas.microsoft.com/office/drawing/2014/main" val="1610102209"/>
                    </a:ext>
                  </a:extLst>
                </a:gridCol>
                <a:gridCol w="981075">
                  <a:extLst>
                    <a:ext uri="{9D8B030D-6E8A-4147-A177-3AD203B41FA5}">
                      <a16:colId xmlns:a16="http://schemas.microsoft.com/office/drawing/2014/main" val="2585752440"/>
                    </a:ext>
                  </a:extLst>
                </a:gridCol>
                <a:gridCol w="978694">
                  <a:extLst>
                    <a:ext uri="{9D8B030D-6E8A-4147-A177-3AD203B41FA5}">
                      <a16:colId xmlns:a16="http://schemas.microsoft.com/office/drawing/2014/main" val="3680240944"/>
                    </a:ext>
                  </a:extLst>
                </a:gridCol>
                <a:gridCol w="979884">
                  <a:extLst>
                    <a:ext uri="{9D8B030D-6E8A-4147-A177-3AD203B41FA5}">
                      <a16:colId xmlns:a16="http://schemas.microsoft.com/office/drawing/2014/main" val="3417421995"/>
                    </a:ext>
                  </a:extLst>
                </a:gridCol>
              </a:tblGrid>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task environm.</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observable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determ./</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episodic/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static/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discrete/</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agents</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1514029"/>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crossword</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puzzle</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determ.</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109062"/>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chess with</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clock</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strategic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semi</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6310114"/>
                  </a:ext>
                </a:extLst>
              </a:tr>
              <a:tr h="436995">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poker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612928"/>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taxi</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driving</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8708987"/>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medical</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diagnosis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stochastic</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0737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image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analysis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989336"/>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err="1">
                          <a:ln>
                            <a:noFill/>
                          </a:ln>
                          <a:solidFill>
                            <a:srgbClr val="0070C0"/>
                          </a:solidFill>
                          <a:effectLst/>
                          <a:latin typeface="Arial" panose="020B0604020202020204" pitchFamily="34" charset="0"/>
                          <a:ea typeface="ＭＳ Ｐゴシック" panose="020B0600070205080204" pitchFamily="34" charset="-128"/>
                        </a:rPr>
                        <a:t>partpicking</a:t>
                      </a:r>
                      <a:endPar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robot</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063593"/>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refinery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controller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23000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interact.</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Eng. tutor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892084"/>
                  </a:ext>
                </a:extLst>
              </a:tr>
            </a:tbl>
          </a:graphicData>
        </a:graphic>
      </p:graphicFrame>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Group 2"/>
          <p:cNvGraphicFramePr>
            <a:graphicFrameLocks noGrp="1"/>
          </p:cNvGraphicFramePr>
          <p:nvPr>
            <p:extLst>
              <p:ext uri="{D42A27DB-BD31-4B8C-83A1-F6EECF244321}">
                <p14:modId xmlns:p14="http://schemas.microsoft.com/office/powerpoint/2010/main" val="2794222528"/>
              </p:ext>
            </p:extLst>
          </p:nvPr>
        </p:nvGraphicFramePr>
        <p:xfrm>
          <a:off x="1143000" y="258369"/>
          <a:ext cx="6858001" cy="4675581"/>
        </p:xfrm>
        <a:graphic>
          <a:graphicData uri="http://schemas.openxmlformats.org/drawingml/2006/table">
            <a:tbl>
              <a:tblPr/>
              <a:tblGrid>
                <a:gridCol w="981075">
                  <a:extLst>
                    <a:ext uri="{9D8B030D-6E8A-4147-A177-3AD203B41FA5}">
                      <a16:colId xmlns:a16="http://schemas.microsoft.com/office/drawing/2014/main" val="3166349592"/>
                    </a:ext>
                  </a:extLst>
                </a:gridCol>
                <a:gridCol w="978694">
                  <a:extLst>
                    <a:ext uri="{9D8B030D-6E8A-4147-A177-3AD203B41FA5}">
                      <a16:colId xmlns:a16="http://schemas.microsoft.com/office/drawing/2014/main" val="1283489941"/>
                    </a:ext>
                  </a:extLst>
                </a:gridCol>
                <a:gridCol w="979885">
                  <a:extLst>
                    <a:ext uri="{9D8B030D-6E8A-4147-A177-3AD203B41FA5}">
                      <a16:colId xmlns:a16="http://schemas.microsoft.com/office/drawing/2014/main" val="452251987"/>
                    </a:ext>
                  </a:extLst>
                </a:gridCol>
                <a:gridCol w="978694">
                  <a:extLst>
                    <a:ext uri="{9D8B030D-6E8A-4147-A177-3AD203B41FA5}">
                      <a16:colId xmlns:a16="http://schemas.microsoft.com/office/drawing/2014/main" val="1610102209"/>
                    </a:ext>
                  </a:extLst>
                </a:gridCol>
                <a:gridCol w="981075">
                  <a:extLst>
                    <a:ext uri="{9D8B030D-6E8A-4147-A177-3AD203B41FA5}">
                      <a16:colId xmlns:a16="http://schemas.microsoft.com/office/drawing/2014/main" val="2585752440"/>
                    </a:ext>
                  </a:extLst>
                </a:gridCol>
                <a:gridCol w="978694">
                  <a:extLst>
                    <a:ext uri="{9D8B030D-6E8A-4147-A177-3AD203B41FA5}">
                      <a16:colId xmlns:a16="http://schemas.microsoft.com/office/drawing/2014/main" val="3680240944"/>
                    </a:ext>
                  </a:extLst>
                </a:gridCol>
                <a:gridCol w="979884">
                  <a:extLst>
                    <a:ext uri="{9D8B030D-6E8A-4147-A177-3AD203B41FA5}">
                      <a16:colId xmlns:a16="http://schemas.microsoft.com/office/drawing/2014/main" val="3417421995"/>
                    </a:ext>
                  </a:extLst>
                </a:gridCol>
              </a:tblGrid>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task environm.</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observable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determ./</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episodic/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static/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discrete/</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agents</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1514029"/>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crossword</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puzzle</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determ.</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109062"/>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chess with</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clock</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strategic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semi</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6310114"/>
                  </a:ext>
                </a:extLst>
              </a:tr>
              <a:tr h="436995">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poker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612928"/>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taxi</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driving</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8708987"/>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medical</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diagnosis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stochastic</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0737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image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analysis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determ.</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episodic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semi</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989336"/>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err="1">
                          <a:ln>
                            <a:noFill/>
                          </a:ln>
                          <a:solidFill>
                            <a:srgbClr val="0070C0"/>
                          </a:solidFill>
                          <a:effectLst/>
                          <a:latin typeface="Arial" panose="020B0604020202020204" pitchFamily="34" charset="0"/>
                          <a:ea typeface="ＭＳ Ｐゴシック" panose="020B0600070205080204" pitchFamily="34" charset="-128"/>
                        </a:rPr>
                        <a:t>partpicking</a:t>
                      </a:r>
                      <a:endPar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robot</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063593"/>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refinery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controller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23000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interact.</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Eng. tutor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892084"/>
                  </a:ext>
                </a:extLst>
              </a:tr>
            </a:tbl>
          </a:graphicData>
        </a:graphic>
      </p:graphicFrame>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Group 2"/>
          <p:cNvGraphicFramePr>
            <a:graphicFrameLocks noGrp="1"/>
          </p:cNvGraphicFramePr>
          <p:nvPr>
            <p:extLst>
              <p:ext uri="{D42A27DB-BD31-4B8C-83A1-F6EECF244321}">
                <p14:modId xmlns:p14="http://schemas.microsoft.com/office/powerpoint/2010/main" val="2827670418"/>
              </p:ext>
            </p:extLst>
          </p:nvPr>
        </p:nvGraphicFramePr>
        <p:xfrm>
          <a:off x="1143000" y="285750"/>
          <a:ext cx="6858001" cy="4675581"/>
        </p:xfrm>
        <a:graphic>
          <a:graphicData uri="http://schemas.openxmlformats.org/drawingml/2006/table">
            <a:tbl>
              <a:tblPr/>
              <a:tblGrid>
                <a:gridCol w="981075">
                  <a:extLst>
                    <a:ext uri="{9D8B030D-6E8A-4147-A177-3AD203B41FA5}">
                      <a16:colId xmlns:a16="http://schemas.microsoft.com/office/drawing/2014/main" val="3166349592"/>
                    </a:ext>
                  </a:extLst>
                </a:gridCol>
                <a:gridCol w="978694">
                  <a:extLst>
                    <a:ext uri="{9D8B030D-6E8A-4147-A177-3AD203B41FA5}">
                      <a16:colId xmlns:a16="http://schemas.microsoft.com/office/drawing/2014/main" val="1283489941"/>
                    </a:ext>
                  </a:extLst>
                </a:gridCol>
                <a:gridCol w="979885">
                  <a:extLst>
                    <a:ext uri="{9D8B030D-6E8A-4147-A177-3AD203B41FA5}">
                      <a16:colId xmlns:a16="http://schemas.microsoft.com/office/drawing/2014/main" val="452251987"/>
                    </a:ext>
                  </a:extLst>
                </a:gridCol>
                <a:gridCol w="978694">
                  <a:extLst>
                    <a:ext uri="{9D8B030D-6E8A-4147-A177-3AD203B41FA5}">
                      <a16:colId xmlns:a16="http://schemas.microsoft.com/office/drawing/2014/main" val="1610102209"/>
                    </a:ext>
                  </a:extLst>
                </a:gridCol>
                <a:gridCol w="981075">
                  <a:extLst>
                    <a:ext uri="{9D8B030D-6E8A-4147-A177-3AD203B41FA5}">
                      <a16:colId xmlns:a16="http://schemas.microsoft.com/office/drawing/2014/main" val="2585752440"/>
                    </a:ext>
                  </a:extLst>
                </a:gridCol>
                <a:gridCol w="978694">
                  <a:extLst>
                    <a:ext uri="{9D8B030D-6E8A-4147-A177-3AD203B41FA5}">
                      <a16:colId xmlns:a16="http://schemas.microsoft.com/office/drawing/2014/main" val="3680240944"/>
                    </a:ext>
                  </a:extLst>
                </a:gridCol>
                <a:gridCol w="979884">
                  <a:extLst>
                    <a:ext uri="{9D8B030D-6E8A-4147-A177-3AD203B41FA5}">
                      <a16:colId xmlns:a16="http://schemas.microsoft.com/office/drawing/2014/main" val="3417421995"/>
                    </a:ext>
                  </a:extLst>
                </a:gridCol>
              </a:tblGrid>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task environm.</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observable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determ./</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episodic/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static/</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discrete/</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agents</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1514029"/>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crossword</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puzzle</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determ.</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4109062"/>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chess with</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0070C0"/>
                          </a:solidFill>
                          <a:effectLst/>
                          <a:latin typeface="Arial" panose="020B0604020202020204" pitchFamily="34" charset="0"/>
                          <a:ea typeface="ＭＳ Ｐゴシック" panose="020B0600070205080204" pitchFamily="34" charset="-128"/>
                        </a:rPr>
                        <a:t>clock</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strategic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semi</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6310114"/>
                  </a:ext>
                </a:extLst>
              </a:tr>
              <a:tr h="436995">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poker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static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612928"/>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taxi</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driving</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8708987"/>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medical</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diagnosis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stochastic</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0737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image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analysis</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fully</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determ.</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episodic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semi</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4989336"/>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err="1">
                          <a:ln>
                            <a:noFill/>
                          </a:ln>
                          <a:solidFill>
                            <a:srgbClr val="0070C0"/>
                          </a:solidFill>
                          <a:effectLst/>
                          <a:latin typeface="Arial" panose="020B0604020202020204" pitchFamily="34" charset="0"/>
                          <a:ea typeface="ＭＳ Ｐゴシック" panose="020B0600070205080204" pitchFamily="34" charset="-128"/>
                        </a:rPr>
                        <a:t>partpicking</a:t>
                      </a:r>
                      <a:endPar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robot</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partial</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stochastic</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episodic</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5063593"/>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refinery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controller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sequential</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dynamic</a:t>
                      </a:r>
                      <a:endPar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continuous</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a:ln>
                            <a:noFill/>
                          </a:ln>
                          <a:solidFill>
                            <a:srgbClr val="C00000"/>
                          </a:solidFill>
                          <a:effectLst/>
                          <a:latin typeface="Arial" panose="020B0604020202020204" pitchFamily="34" charset="0"/>
                          <a:ea typeface="ＭＳ Ｐゴシック" panose="020B0600070205080204" pitchFamily="34" charset="-128"/>
                        </a:rPr>
                        <a:t>single</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2300081"/>
                  </a:ext>
                </a:extLst>
              </a:tr>
              <a:tr h="470954">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interact.</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0070C0"/>
                          </a:solidFill>
                          <a:effectLst/>
                          <a:latin typeface="Arial" panose="020B0604020202020204" pitchFamily="34" charset="0"/>
                          <a:ea typeface="ＭＳ Ｐゴシック" panose="020B0600070205080204" pitchFamily="34" charset="-128"/>
                        </a:rPr>
                        <a:t>Eng. tutor</a:t>
                      </a:r>
                    </a:p>
                  </a:txBody>
                  <a:tcPr marL="68580" marR="68580" marT="34293" marB="342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partial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stochastic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sequential</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dynamic</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discrete</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sz="16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00000"/>
                        <a:defRPr sz="1600">
                          <a:solidFill>
                            <a:schemeClr val="tx1"/>
                          </a:solidFill>
                          <a:latin typeface="Arial" panose="020B0604020202020204" pitchFamily="34" charset="0"/>
                          <a:ea typeface="ＭＳ Ｐゴシック" panose="020B0600070205080204" pitchFamily="34" charset="-128"/>
                        </a:defRPr>
                      </a:lvl2pPr>
                      <a:lvl3pPr>
                        <a:spcBef>
                          <a:spcPct val="20000"/>
                        </a:spcBef>
                        <a:defRPr sz="1600">
                          <a:solidFill>
                            <a:schemeClr val="tx1"/>
                          </a:solidFill>
                          <a:latin typeface="Arial" panose="020B0604020202020204" pitchFamily="34" charset="0"/>
                          <a:ea typeface="ＭＳ Ｐゴシック" panose="020B0600070205080204" pitchFamily="34" charset="-128"/>
                        </a:defRPr>
                      </a:lvl3pPr>
                      <a:lvl4pPr>
                        <a:spcBef>
                          <a:spcPct val="20000"/>
                        </a:spcBef>
                        <a:defRPr sz="1600">
                          <a:solidFill>
                            <a:schemeClr val="tx1"/>
                          </a:solidFill>
                          <a:latin typeface="Arial" panose="020B0604020202020204" pitchFamily="34" charset="0"/>
                          <a:ea typeface="ＭＳ Ｐゴシック" panose="020B0600070205080204" pitchFamily="34" charset="-128"/>
                        </a:defRPr>
                      </a:lvl4pPr>
                      <a:lvl5pPr>
                        <a:spcBef>
                          <a:spcPct val="20000"/>
                        </a:spcBef>
                        <a:defRPr sz="16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altLang="en-US" sz="1200" b="1" i="0" u="none" strike="noStrike" cap="none" normalizeH="0" baseline="0" dirty="0">
                          <a:ln>
                            <a:noFill/>
                          </a:ln>
                          <a:solidFill>
                            <a:srgbClr val="C00000"/>
                          </a:solidFill>
                          <a:effectLst/>
                          <a:latin typeface="Arial" panose="020B0604020202020204" pitchFamily="34" charset="0"/>
                          <a:ea typeface="ＭＳ Ｐゴシック" panose="020B0600070205080204" pitchFamily="34" charset="-128"/>
                        </a:rPr>
                        <a:t>multi</a:t>
                      </a:r>
                    </a:p>
                  </a:txBody>
                  <a:tcPr marL="68580" marR="68580" marT="34293" marB="342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892084"/>
                  </a:ext>
                </a:extLst>
              </a:tr>
            </a:tbl>
          </a:graphicData>
        </a:graphic>
      </p:graphicFrame>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 design</a:t>
            </a:r>
          </a:p>
        </p:txBody>
      </p:sp>
      <p:sp>
        <p:nvSpPr>
          <p:cNvPr id="3" name="Content Placeholder 2"/>
          <p:cNvSpPr>
            <a:spLocks noGrp="1"/>
          </p:cNvSpPr>
          <p:nvPr>
            <p:ph idx="1"/>
          </p:nvPr>
        </p:nvSpPr>
        <p:spPr/>
        <p:txBody>
          <a:bodyPr/>
          <a:lstStyle/>
          <a:p>
            <a:r>
              <a:rPr lang="en-US" b="1" dirty="0"/>
              <a:t>The environment type largely determines the agent design</a:t>
            </a:r>
          </a:p>
          <a:p>
            <a:pPr lvl="1"/>
            <a:r>
              <a:rPr lang="en-US" b="1" i="1" dirty="0">
                <a:solidFill>
                  <a:srgbClr val="0000FF"/>
                </a:solidFill>
              </a:rPr>
              <a:t>Partially observable </a:t>
            </a:r>
            <a:r>
              <a:rPr lang="en-US" dirty="0"/>
              <a:t>=&gt; agent requires </a:t>
            </a:r>
            <a:r>
              <a:rPr lang="en-US" b="1" i="1" dirty="0">
                <a:solidFill>
                  <a:srgbClr val="FF0000"/>
                </a:solidFill>
              </a:rPr>
              <a:t>memory</a:t>
            </a:r>
            <a:r>
              <a:rPr lang="en-US" dirty="0"/>
              <a:t> (internal state)</a:t>
            </a:r>
          </a:p>
          <a:p>
            <a:pPr lvl="1"/>
            <a:r>
              <a:rPr lang="en-US" b="1" i="1" dirty="0">
                <a:solidFill>
                  <a:srgbClr val="0000FF"/>
                </a:solidFill>
              </a:rPr>
              <a:t>Stochastic</a:t>
            </a:r>
            <a:r>
              <a:rPr lang="en-US" dirty="0"/>
              <a:t> =&gt; agent may have to prepare for </a:t>
            </a:r>
            <a:r>
              <a:rPr lang="en-US" b="1" i="1" dirty="0">
                <a:solidFill>
                  <a:srgbClr val="FF0000"/>
                </a:solidFill>
              </a:rPr>
              <a:t>contingencies</a:t>
            </a:r>
          </a:p>
          <a:p>
            <a:pPr lvl="1"/>
            <a:r>
              <a:rPr lang="en-US" b="1" i="1" dirty="0">
                <a:solidFill>
                  <a:srgbClr val="0000FF"/>
                </a:solidFill>
              </a:rPr>
              <a:t>Multi-agent </a:t>
            </a:r>
            <a:r>
              <a:rPr lang="en-US" dirty="0"/>
              <a:t>=&gt; agent may need to behave </a:t>
            </a:r>
            <a:r>
              <a:rPr lang="en-US" b="1" i="1" dirty="0">
                <a:solidFill>
                  <a:srgbClr val="FF0000"/>
                </a:solidFill>
              </a:rPr>
              <a:t>randomly</a:t>
            </a:r>
          </a:p>
          <a:p>
            <a:pPr lvl="1"/>
            <a:r>
              <a:rPr lang="en-US" b="1" i="1" dirty="0">
                <a:solidFill>
                  <a:srgbClr val="0000FF"/>
                </a:solidFill>
              </a:rPr>
              <a:t>Static</a:t>
            </a:r>
            <a:r>
              <a:rPr lang="en-US" dirty="0">
                <a:solidFill>
                  <a:srgbClr val="0000FF"/>
                </a:solidFill>
              </a:rPr>
              <a:t> </a:t>
            </a:r>
            <a:r>
              <a:rPr lang="en-US" b="1" i="1" dirty="0">
                <a:solidFill>
                  <a:srgbClr val="0000FF"/>
                </a:solidFill>
              </a:rPr>
              <a:t> </a:t>
            </a:r>
            <a:r>
              <a:rPr lang="en-US" dirty="0"/>
              <a:t>=&gt; agent has time to compute a rational decision</a:t>
            </a:r>
            <a:endParaRPr lang="en-US" b="1" i="1" dirty="0">
              <a:solidFill>
                <a:srgbClr val="0000FF"/>
              </a:solidFill>
            </a:endParaRPr>
          </a:p>
          <a:p>
            <a:pPr lvl="1"/>
            <a:r>
              <a:rPr lang="en-US" b="1" i="1" dirty="0">
                <a:solidFill>
                  <a:srgbClr val="0000FF"/>
                </a:solidFill>
              </a:rPr>
              <a:t>Continuous time </a:t>
            </a:r>
            <a:r>
              <a:rPr lang="en-US" dirty="0"/>
              <a:t>=&gt; continuously operating </a:t>
            </a:r>
            <a:r>
              <a:rPr lang="en-US" b="1" i="1" dirty="0">
                <a:solidFill>
                  <a:srgbClr val="FF0000"/>
                </a:solidFill>
              </a:rPr>
              <a:t>controller</a:t>
            </a:r>
          </a:p>
          <a:p>
            <a:pPr lvl="1"/>
            <a:r>
              <a:rPr lang="en-US" b="1" i="1" dirty="0">
                <a:solidFill>
                  <a:srgbClr val="0000FF"/>
                </a:solidFill>
              </a:rPr>
              <a:t>Unknown physics </a:t>
            </a:r>
            <a:r>
              <a:rPr lang="en-US" dirty="0"/>
              <a:t>=&gt; need for </a:t>
            </a:r>
            <a:r>
              <a:rPr lang="en-US" b="1" i="1" dirty="0">
                <a:solidFill>
                  <a:srgbClr val="FF0000"/>
                </a:solidFill>
              </a:rPr>
              <a:t>exploration</a:t>
            </a:r>
          </a:p>
          <a:p>
            <a:pPr lvl="1"/>
            <a:r>
              <a:rPr lang="en-US" b="1" i="1" dirty="0">
                <a:solidFill>
                  <a:srgbClr val="0000FF"/>
                </a:solidFill>
              </a:rPr>
              <a:t>Unknown perf. measure </a:t>
            </a:r>
            <a:r>
              <a:rPr lang="en-US" dirty="0"/>
              <a:t>=&gt;  observe/interact with </a:t>
            </a:r>
            <a:r>
              <a:rPr lang="en-US" b="1" i="1" dirty="0">
                <a:solidFill>
                  <a:srgbClr val="FF0000"/>
                </a:solidFill>
              </a:rPr>
              <a:t>human principal</a:t>
            </a:r>
          </a:p>
          <a:p>
            <a:pPr lvl="1"/>
            <a:endParaRPr lang="en-US" b="1" i="1" dirty="0">
              <a:solidFill>
                <a:srgbClr val="FF0000"/>
              </a:solidFill>
            </a:endParaRPr>
          </a:p>
        </p:txBody>
      </p:sp>
    </p:spTree>
    <p:extLst>
      <p:ext uri="{BB962C8B-B14F-4D97-AF65-F5344CB8AC3E}">
        <p14:creationId xmlns:p14="http://schemas.microsoft.com/office/powerpoint/2010/main" val="208299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 types</a:t>
            </a:r>
          </a:p>
        </p:txBody>
      </p:sp>
      <p:sp>
        <p:nvSpPr>
          <p:cNvPr id="3" name="Content Placeholder 2"/>
          <p:cNvSpPr>
            <a:spLocks noGrp="1"/>
          </p:cNvSpPr>
          <p:nvPr>
            <p:ph idx="1"/>
          </p:nvPr>
        </p:nvSpPr>
        <p:spPr/>
        <p:txBody>
          <a:bodyPr/>
          <a:lstStyle/>
          <a:p>
            <a:r>
              <a:rPr lang="en-US" dirty="0"/>
              <a:t>In order of increasing generality and complexity</a:t>
            </a:r>
          </a:p>
          <a:p>
            <a:pPr lvl="1"/>
            <a:r>
              <a:rPr lang="en-US" dirty="0"/>
              <a:t>Simple reflex agents</a:t>
            </a:r>
          </a:p>
          <a:p>
            <a:pPr lvl="1"/>
            <a:r>
              <a:rPr lang="en-US" dirty="0"/>
              <a:t>Reflex agents with state</a:t>
            </a:r>
          </a:p>
          <a:p>
            <a:pPr lvl="1"/>
            <a:r>
              <a:rPr lang="en-US" dirty="0"/>
              <a:t>Goal-based agents</a:t>
            </a:r>
          </a:p>
          <a:p>
            <a:pPr lvl="1"/>
            <a:r>
              <a:rPr lang="en-US" dirty="0"/>
              <a:t>Utility-based agents</a:t>
            </a:r>
          </a:p>
        </p:txBody>
      </p:sp>
    </p:spTree>
    <p:extLst>
      <p:ext uri="{BB962C8B-B14F-4D97-AF65-F5344CB8AC3E}">
        <p14:creationId xmlns:p14="http://schemas.microsoft.com/office/powerpoint/2010/main" val="684573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reflex agents</a:t>
            </a:r>
          </a:p>
        </p:txBody>
      </p:sp>
      <p:pic>
        <p:nvPicPr>
          <p:cNvPr id="4" name="Picture 3" descr="simple-reflex-agen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204" y="871758"/>
            <a:ext cx="6156799" cy="3909792"/>
          </a:xfrm>
          <a:prstGeom prst="rect">
            <a:avLst/>
          </a:prstGeom>
        </p:spPr>
      </p:pic>
    </p:spTree>
    <p:extLst>
      <p:ext uri="{BB962C8B-B14F-4D97-AF65-F5344CB8AC3E}">
        <p14:creationId xmlns:p14="http://schemas.microsoft.com/office/powerpoint/2010/main" val="3817905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Vacuum world</a:t>
            </a:r>
          </a:p>
        </p:txBody>
      </p:sp>
      <p:pic>
        <p:nvPicPr>
          <p:cNvPr id="5" name="Picture 4" descr="vacuum2-environmen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885950"/>
            <a:ext cx="3428998" cy="1740608"/>
          </a:xfrm>
          <a:prstGeom prst="rect">
            <a:avLst/>
          </a:prstGeom>
        </p:spPr>
      </p:pic>
      <p:graphicFrame>
        <p:nvGraphicFramePr>
          <p:cNvPr id="7" name="Table 6">
            <a:extLst>
              <a:ext uri="{FF2B5EF4-FFF2-40B4-BE49-F238E27FC236}">
                <a16:creationId xmlns:a16="http://schemas.microsoft.com/office/drawing/2014/main" id="{893F7759-629C-B042-F554-2667FC744931}"/>
              </a:ext>
            </a:extLst>
          </p:cNvPr>
          <p:cNvGraphicFramePr>
            <a:graphicFrameLocks noGrp="1"/>
          </p:cNvGraphicFramePr>
          <p:nvPr>
            <p:extLst>
              <p:ext uri="{D42A27DB-BD31-4B8C-83A1-F6EECF244321}">
                <p14:modId xmlns:p14="http://schemas.microsoft.com/office/powerpoint/2010/main" val="3797785366"/>
              </p:ext>
            </p:extLst>
          </p:nvPr>
        </p:nvGraphicFramePr>
        <p:xfrm>
          <a:off x="685802" y="1428750"/>
          <a:ext cx="3352800" cy="2743200"/>
        </p:xfrm>
        <a:graphic>
          <a:graphicData uri="http://schemas.openxmlformats.org/drawingml/2006/table">
            <a:tbl>
              <a:tblPr firstRow="1" bandRow="1">
                <a:tableStyleId>{17292A2E-F333-43FB-9621-5CBBE7FDCDCB}</a:tableStyleId>
              </a:tblPr>
              <a:tblGrid>
                <a:gridCol w="2057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342900">
                <a:tc>
                  <a:txBody>
                    <a:bodyPr/>
                    <a:lstStyle/>
                    <a:p>
                      <a:r>
                        <a:rPr lang="en-US" sz="1400" dirty="0"/>
                        <a:t>Percept sequence</a:t>
                      </a:r>
                      <a:endParaRPr lang="en-US" sz="1400" dirty="0">
                        <a:solidFill>
                          <a:schemeClr val="tx1"/>
                        </a:solidFill>
                      </a:endParaRPr>
                    </a:p>
                  </a:txBody>
                  <a:tcPr/>
                </a:tc>
                <a:tc>
                  <a:txBody>
                    <a:bodyPr/>
                    <a:lstStyle/>
                    <a:p>
                      <a:r>
                        <a:rPr lang="en-US" sz="1400" dirty="0"/>
                        <a:t>Action</a:t>
                      </a:r>
                      <a:endParaRPr lang="en-US" sz="1400" dirty="0">
                        <a:solidFill>
                          <a:schemeClr val="tx1"/>
                        </a:solidFill>
                      </a:endParaRPr>
                    </a:p>
                  </a:txBody>
                  <a:tcPr/>
                </a:tc>
                <a:extLst>
                  <a:ext uri="{0D108BD9-81ED-4DB2-BD59-A6C34878D82A}">
                    <a16:rowId xmlns:a16="http://schemas.microsoft.com/office/drawing/2014/main" val="10000"/>
                  </a:ext>
                </a:extLst>
              </a:tr>
              <a:tr h="342900">
                <a:tc>
                  <a:txBody>
                    <a:bodyPr/>
                    <a:lstStyle/>
                    <a:p>
                      <a:r>
                        <a:rPr lang="en-US" sz="1400" dirty="0"/>
                        <a:t>[</a:t>
                      </a:r>
                      <a:r>
                        <a:rPr lang="en-US" sz="1400" dirty="0" err="1"/>
                        <a:t>A,Clean</a:t>
                      </a:r>
                      <a:r>
                        <a:rPr lang="en-US" sz="1400" dirty="0"/>
                        <a:t>]</a:t>
                      </a:r>
                      <a:endParaRPr lang="en-US" sz="1400" dirty="0">
                        <a:solidFill>
                          <a:schemeClr val="tx1"/>
                        </a:solidFill>
                      </a:endParaRPr>
                    </a:p>
                  </a:txBody>
                  <a:tcPr/>
                </a:tc>
                <a:tc>
                  <a:txBody>
                    <a:bodyPr/>
                    <a:lstStyle/>
                    <a:p>
                      <a:r>
                        <a:rPr lang="en-US" sz="1400" dirty="0"/>
                        <a:t>Right</a:t>
                      </a:r>
                      <a:endParaRPr lang="en-US" sz="1400" dirty="0">
                        <a:solidFill>
                          <a:schemeClr val="tx1"/>
                        </a:solidFill>
                      </a:endParaRPr>
                    </a:p>
                  </a:txBody>
                  <a:tcPr/>
                </a:tc>
                <a:extLst>
                  <a:ext uri="{0D108BD9-81ED-4DB2-BD59-A6C34878D82A}">
                    <a16:rowId xmlns:a16="http://schemas.microsoft.com/office/drawing/2014/main" val="10001"/>
                  </a:ext>
                </a:extLst>
              </a:tr>
              <a:tr h="342900">
                <a:tc>
                  <a:txBody>
                    <a:bodyPr/>
                    <a:lstStyle/>
                    <a:p>
                      <a:r>
                        <a:rPr lang="en-US" sz="1400" dirty="0">
                          <a:solidFill>
                            <a:schemeClr val="tx1"/>
                          </a:solidFill>
                        </a:rPr>
                        <a:t>[</a:t>
                      </a:r>
                      <a:r>
                        <a:rPr lang="en-US" sz="1400" dirty="0" err="1">
                          <a:solidFill>
                            <a:schemeClr val="tx1"/>
                          </a:solidFill>
                        </a:rPr>
                        <a:t>A,Dirty</a:t>
                      </a:r>
                      <a:r>
                        <a:rPr lang="en-US" sz="1400" dirty="0">
                          <a:solidFill>
                            <a:schemeClr val="tx1"/>
                          </a:solidFill>
                        </a:rPr>
                        <a:t>]</a:t>
                      </a:r>
                    </a:p>
                  </a:txBody>
                  <a:tcPr/>
                </a:tc>
                <a:tc>
                  <a:txBody>
                    <a:bodyPr/>
                    <a:lstStyle/>
                    <a:p>
                      <a:r>
                        <a:rPr lang="en-US" sz="1400" dirty="0">
                          <a:solidFill>
                            <a:schemeClr val="tx1"/>
                          </a:solidFill>
                        </a:rPr>
                        <a:t>Suck</a:t>
                      </a:r>
                    </a:p>
                  </a:txBody>
                  <a:tcPr/>
                </a:tc>
                <a:extLst>
                  <a:ext uri="{0D108BD9-81ED-4DB2-BD59-A6C34878D82A}">
                    <a16:rowId xmlns:a16="http://schemas.microsoft.com/office/drawing/2014/main" val="10002"/>
                  </a:ext>
                </a:extLst>
              </a:tr>
              <a:tr h="342900">
                <a:tc>
                  <a:txBody>
                    <a:bodyPr/>
                    <a:lstStyle/>
                    <a:p>
                      <a:r>
                        <a:rPr lang="en-US" sz="1400" dirty="0">
                          <a:solidFill>
                            <a:schemeClr val="tx1"/>
                          </a:solidFill>
                        </a:rPr>
                        <a:t>[</a:t>
                      </a:r>
                      <a:r>
                        <a:rPr lang="en-US" sz="1400" dirty="0" err="1">
                          <a:solidFill>
                            <a:schemeClr val="tx1"/>
                          </a:solidFill>
                        </a:rPr>
                        <a:t>B,Clean</a:t>
                      </a:r>
                      <a:r>
                        <a:rPr lang="en-US" sz="1400" dirty="0">
                          <a:solidFill>
                            <a:schemeClr val="tx1"/>
                          </a:solidFill>
                        </a:rPr>
                        <a:t>]</a:t>
                      </a:r>
                    </a:p>
                  </a:txBody>
                  <a:tcPr/>
                </a:tc>
                <a:tc>
                  <a:txBody>
                    <a:bodyPr/>
                    <a:lstStyle/>
                    <a:p>
                      <a:r>
                        <a:rPr lang="en-US" sz="1400" dirty="0">
                          <a:solidFill>
                            <a:schemeClr val="tx1"/>
                          </a:solidFill>
                        </a:rPr>
                        <a:t>Left</a:t>
                      </a:r>
                    </a:p>
                  </a:txBody>
                  <a:tcPr/>
                </a:tc>
                <a:extLst>
                  <a:ext uri="{0D108BD9-81ED-4DB2-BD59-A6C34878D82A}">
                    <a16:rowId xmlns:a16="http://schemas.microsoft.com/office/drawing/2014/main" val="10003"/>
                  </a:ext>
                </a:extLst>
              </a:tr>
              <a:tr h="342900">
                <a:tc>
                  <a:txBody>
                    <a:bodyPr/>
                    <a:lstStyle/>
                    <a:p>
                      <a:r>
                        <a:rPr lang="en-US" sz="1400" dirty="0">
                          <a:solidFill>
                            <a:schemeClr val="tx1"/>
                          </a:solidFill>
                        </a:rPr>
                        <a:t>[</a:t>
                      </a:r>
                      <a:r>
                        <a:rPr lang="en-US" sz="1400" dirty="0" err="1">
                          <a:solidFill>
                            <a:schemeClr val="tx1"/>
                          </a:solidFill>
                        </a:rPr>
                        <a:t>B,Dirty</a:t>
                      </a:r>
                      <a:r>
                        <a:rPr lang="en-US" sz="1400" dirty="0">
                          <a:solidFill>
                            <a:schemeClr val="tx1"/>
                          </a:solidFill>
                        </a:rPr>
                        <a:t>]</a:t>
                      </a:r>
                    </a:p>
                  </a:txBody>
                  <a:tcPr/>
                </a:tc>
                <a:tc>
                  <a:txBody>
                    <a:bodyPr/>
                    <a:lstStyle/>
                    <a:p>
                      <a:r>
                        <a:rPr lang="en-US" sz="1400" dirty="0">
                          <a:solidFill>
                            <a:schemeClr val="tx1"/>
                          </a:solidFill>
                        </a:rPr>
                        <a:t>Suck</a:t>
                      </a:r>
                    </a:p>
                  </a:txBody>
                  <a:tcPr/>
                </a:tc>
                <a:extLst>
                  <a:ext uri="{0D108BD9-81ED-4DB2-BD59-A6C34878D82A}">
                    <a16:rowId xmlns:a16="http://schemas.microsoft.com/office/drawing/2014/main" val="10004"/>
                  </a:ext>
                </a:extLst>
              </a:tr>
              <a:tr h="342900">
                <a:tc>
                  <a:txBody>
                    <a:bodyPr/>
                    <a:lstStyle/>
                    <a:p>
                      <a:r>
                        <a:rPr lang="en-US" sz="1400" dirty="0">
                          <a:solidFill>
                            <a:schemeClr val="tx1"/>
                          </a:solidFill>
                        </a:rPr>
                        <a:t>[</a:t>
                      </a:r>
                      <a:r>
                        <a:rPr lang="en-US" sz="1400" dirty="0" err="1">
                          <a:solidFill>
                            <a:schemeClr val="tx1"/>
                          </a:solidFill>
                        </a:rPr>
                        <a:t>A,Clean</a:t>
                      </a:r>
                      <a:r>
                        <a:rPr lang="en-US" sz="1400" dirty="0">
                          <a:solidFill>
                            <a:schemeClr val="tx1"/>
                          </a:solidFill>
                        </a:rPr>
                        <a:t>],[</a:t>
                      </a:r>
                      <a:r>
                        <a:rPr lang="en-US" sz="1400" dirty="0" err="1">
                          <a:solidFill>
                            <a:schemeClr val="tx1"/>
                          </a:solidFill>
                        </a:rPr>
                        <a:t>B,Clean</a:t>
                      </a:r>
                      <a:r>
                        <a:rPr lang="en-US" sz="1400" dirty="0">
                          <a:solidFill>
                            <a:schemeClr val="tx1"/>
                          </a:solidFill>
                        </a:rPr>
                        <a:t>]</a:t>
                      </a:r>
                    </a:p>
                  </a:txBody>
                  <a:tcPr/>
                </a:tc>
                <a:tc>
                  <a:txBody>
                    <a:bodyPr/>
                    <a:lstStyle/>
                    <a:p>
                      <a:r>
                        <a:rPr lang="en-US" sz="1400" dirty="0">
                          <a:solidFill>
                            <a:schemeClr val="tx1"/>
                          </a:solidFill>
                        </a:rPr>
                        <a:t>Left</a:t>
                      </a:r>
                    </a:p>
                  </a:txBody>
                  <a:tcPr/>
                </a:tc>
                <a:extLst>
                  <a:ext uri="{0D108BD9-81ED-4DB2-BD59-A6C34878D82A}">
                    <a16:rowId xmlns:a16="http://schemas.microsoft.com/office/drawing/2014/main" val="10005"/>
                  </a:ext>
                </a:extLst>
              </a:tr>
              <a:tr h="342900">
                <a:tc>
                  <a:txBody>
                    <a:bodyPr/>
                    <a:lstStyle/>
                    <a:p>
                      <a:r>
                        <a:rPr lang="en-US" sz="1400" dirty="0">
                          <a:solidFill>
                            <a:schemeClr val="tx1"/>
                          </a:solidFill>
                        </a:rPr>
                        <a:t>[</a:t>
                      </a:r>
                      <a:r>
                        <a:rPr lang="en-US" sz="1400" dirty="0" err="1">
                          <a:solidFill>
                            <a:schemeClr val="tx1"/>
                          </a:solidFill>
                        </a:rPr>
                        <a:t>A,Clean</a:t>
                      </a:r>
                      <a:r>
                        <a:rPr lang="en-US" sz="1400" dirty="0">
                          <a:solidFill>
                            <a:schemeClr val="tx1"/>
                          </a:solidFill>
                        </a:rPr>
                        <a:t>],[</a:t>
                      </a:r>
                      <a:r>
                        <a:rPr lang="en-US" sz="1400" dirty="0" err="1">
                          <a:solidFill>
                            <a:schemeClr val="tx1"/>
                          </a:solidFill>
                        </a:rPr>
                        <a:t>B,Dirty</a:t>
                      </a:r>
                      <a:r>
                        <a:rPr lang="en-US" sz="1400" dirty="0">
                          <a:solidFill>
                            <a:schemeClr val="tx1"/>
                          </a:solidFill>
                        </a:rPr>
                        <a:t>]</a:t>
                      </a:r>
                    </a:p>
                  </a:txBody>
                  <a:tcPr/>
                </a:tc>
                <a:tc>
                  <a:txBody>
                    <a:bodyPr/>
                    <a:lstStyle/>
                    <a:p>
                      <a:r>
                        <a:rPr lang="en-US" sz="1400" dirty="0">
                          <a:solidFill>
                            <a:schemeClr val="tx1"/>
                          </a:solidFill>
                        </a:rPr>
                        <a:t>Suck</a:t>
                      </a:r>
                    </a:p>
                  </a:txBody>
                  <a:tcPr/>
                </a:tc>
                <a:extLst>
                  <a:ext uri="{0D108BD9-81ED-4DB2-BD59-A6C34878D82A}">
                    <a16:rowId xmlns:a16="http://schemas.microsoft.com/office/drawing/2014/main" val="10006"/>
                  </a:ext>
                </a:extLst>
              </a:tr>
              <a:tr h="342900">
                <a:tc>
                  <a:txBody>
                    <a:bodyPr/>
                    <a:lstStyle/>
                    <a:p>
                      <a:r>
                        <a:rPr lang="en-US" sz="1400" dirty="0" err="1">
                          <a:solidFill>
                            <a:schemeClr val="tx1"/>
                          </a:solidFill>
                        </a:rPr>
                        <a:t>etc</a:t>
                      </a:r>
                      <a:endParaRPr lang="en-US" sz="1400" dirty="0">
                        <a:solidFill>
                          <a:schemeClr val="tx1"/>
                        </a:solidFill>
                      </a:endParaRPr>
                    </a:p>
                  </a:txBody>
                  <a:tcPr/>
                </a:tc>
                <a:tc>
                  <a:txBody>
                    <a:bodyPr/>
                    <a:lstStyle/>
                    <a:p>
                      <a:r>
                        <a:rPr lang="en-US" sz="1400" dirty="0" err="1">
                          <a:solidFill>
                            <a:schemeClr val="tx1"/>
                          </a:solidFill>
                        </a:rPr>
                        <a:t>etc</a:t>
                      </a:r>
                      <a:endParaRPr lang="en-US" sz="1400" dirty="0">
                        <a:solidFill>
                          <a:schemeClr val="tx1"/>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3696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News AI</a:t>
            </a:r>
          </a:p>
        </p:txBody>
      </p:sp>
      <p:pic>
        <p:nvPicPr>
          <p:cNvPr id="11" name="Picture 10">
            <a:extLst>
              <a:ext uri="{FF2B5EF4-FFF2-40B4-BE49-F238E27FC236}">
                <a16:creationId xmlns:a16="http://schemas.microsoft.com/office/drawing/2014/main" id="{EBFB1696-EC18-7E47-BF41-025892109B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895350"/>
            <a:ext cx="3810000" cy="3217984"/>
          </a:xfrm>
          <a:prstGeom prst="rect">
            <a:avLst/>
          </a:prstGeom>
          <a:ln>
            <a:solidFill>
              <a:schemeClr val="tx1"/>
            </a:solidFill>
          </a:ln>
          <a:effectLst>
            <a:outerShdw blurRad="50800" dist="38100" dir="13500000" algn="br" rotWithShape="0">
              <a:prstClr val="black">
                <a:alpha val="40000"/>
              </a:prstClr>
            </a:outerShdw>
          </a:effectLst>
        </p:spPr>
      </p:pic>
      <p:sp>
        <p:nvSpPr>
          <p:cNvPr id="2" name="TextBox 1">
            <a:extLst>
              <a:ext uri="{FF2B5EF4-FFF2-40B4-BE49-F238E27FC236}">
                <a16:creationId xmlns:a16="http://schemas.microsoft.com/office/drawing/2014/main" id="{F980AE10-1834-8F43-8D2E-6678D0BF8DA0}"/>
              </a:ext>
            </a:extLst>
          </p:cNvPr>
          <p:cNvSpPr txBox="1"/>
          <p:nvPr/>
        </p:nvSpPr>
        <p:spPr>
          <a:xfrm>
            <a:off x="14347371" y="-2743200"/>
            <a:ext cx="184731" cy="369332"/>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457200" y="1276350"/>
            <a:ext cx="4401540" cy="2876550"/>
          </a:xfrm>
          <a:prstGeom prst="rect">
            <a:avLst/>
          </a:prstGeom>
          <a:ln w="19050" cmpd="sng">
            <a:solidFill>
              <a:schemeClr val="tx1"/>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4"/>
          <a:stretch>
            <a:fillRect/>
          </a:stretch>
        </p:blipFill>
        <p:spPr>
          <a:xfrm>
            <a:off x="762000" y="19050"/>
            <a:ext cx="5979425" cy="5143500"/>
          </a:xfrm>
          <a:prstGeom prst="rect">
            <a:avLst/>
          </a:prstGeom>
          <a:ln>
            <a:solidFill>
              <a:srgbClr val="000000"/>
            </a:solidFill>
          </a:ln>
          <a:effectLst>
            <a:outerShdw blurRad="50800" dist="38100" dir="13500000" algn="br" rotWithShape="0">
              <a:prstClr val="black">
                <a:alpha val="40000"/>
              </a:prstClr>
            </a:outerShdw>
          </a:effectLst>
        </p:spPr>
      </p:pic>
      <p:pic>
        <p:nvPicPr>
          <p:cNvPr id="3" name="Picture 2"/>
          <p:cNvPicPr>
            <a:picLocks noChangeAspect="1"/>
          </p:cNvPicPr>
          <p:nvPr/>
        </p:nvPicPr>
        <p:blipFill>
          <a:blip r:embed="rId5"/>
          <a:stretch>
            <a:fillRect/>
          </a:stretch>
        </p:blipFill>
        <p:spPr>
          <a:xfrm>
            <a:off x="5486400" y="895350"/>
            <a:ext cx="3615867" cy="3486150"/>
          </a:xfrm>
          <a:prstGeom prst="rect">
            <a:avLst/>
          </a:prstGeom>
          <a:ln>
            <a:solidFill>
              <a:srgbClr val="000000"/>
            </a:solidFill>
          </a:ln>
          <a:effectLst>
            <a:outerShdw blurRad="50800" dist="38100" dir="13500000" algn="br" rotWithShape="0">
              <a:prstClr val="black">
                <a:alpha val="40000"/>
              </a:prst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B6354833-D8A7-4DEB-AB70-803F0B713C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9706" y="1226472"/>
            <a:ext cx="6190989" cy="3294252"/>
          </a:xfrm>
          <a:prstGeom prst="rect">
            <a:avLst/>
          </a:prstGeom>
        </p:spPr>
      </p:pic>
    </p:spTree>
    <p:extLst>
      <p:ext uri="{BB962C8B-B14F-4D97-AF65-F5344CB8AC3E}">
        <p14:creationId xmlns:p14="http://schemas.microsoft.com/office/powerpoint/2010/main" val="414983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Pacman</a:t>
            </a:r>
            <a:r>
              <a:rPr lang="en-US" dirty="0"/>
              <a:t> agent in Python</a:t>
            </a:r>
          </a:p>
        </p:txBody>
      </p:sp>
      <p:sp>
        <p:nvSpPr>
          <p:cNvPr id="3" name="Content Placeholder 2"/>
          <p:cNvSpPr>
            <a:spLocks noGrp="1"/>
          </p:cNvSpPr>
          <p:nvPr>
            <p:ph idx="1"/>
          </p:nvPr>
        </p:nvSpPr>
        <p:spPr/>
        <p:txBody>
          <a:bodyPr/>
          <a:lstStyle/>
          <a:p>
            <a:pPr marL="0" indent="0">
              <a:buNone/>
            </a:pPr>
            <a:r>
              <a:rPr lang="en-US" dirty="0">
                <a:solidFill>
                  <a:srgbClr val="D500D6"/>
                </a:solidFill>
              </a:rPr>
              <a:t>class</a:t>
            </a:r>
            <a:r>
              <a:rPr lang="en-US" dirty="0"/>
              <a:t> </a:t>
            </a:r>
            <a:r>
              <a:rPr lang="en-US" dirty="0" err="1">
                <a:solidFill>
                  <a:srgbClr val="008000"/>
                </a:solidFill>
              </a:rPr>
              <a:t>GoWestAgent</a:t>
            </a:r>
            <a:r>
              <a:rPr lang="en-US" dirty="0"/>
              <a:t>(Agent):</a:t>
            </a:r>
          </a:p>
          <a:p>
            <a:pPr marL="0" indent="0">
              <a:buNone/>
            </a:pPr>
            <a:endParaRPr lang="en-US" dirty="0"/>
          </a:p>
          <a:p>
            <a:pPr marL="0" indent="0">
              <a:buNone/>
            </a:pPr>
            <a:r>
              <a:rPr lang="en-US" dirty="0"/>
              <a:t>    </a:t>
            </a:r>
            <a:r>
              <a:rPr lang="en-US" dirty="0" err="1">
                <a:solidFill>
                  <a:srgbClr val="D500D6"/>
                </a:solidFill>
              </a:rPr>
              <a:t>def</a:t>
            </a:r>
            <a:r>
              <a:rPr lang="en-US" dirty="0"/>
              <a:t> </a:t>
            </a:r>
            <a:r>
              <a:rPr lang="en-US" dirty="0" err="1">
                <a:solidFill>
                  <a:srgbClr val="0000FF"/>
                </a:solidFill>
              </a:rPr>
              <a:t>getAction</a:t>
            </a:r>
            <a:r>
              <a:rPr lang="en-US" dirty="0"/>
              <a:t>(</a:t>
            </a:r>
            <a:r>
              <a:rPr lang="en-US" dirty="0">
                <a:solidFill>
                  <a:srgbClr val="D500D6"/>
                </a:solidFill>
              </a:rPr>
              <a:t>self</a:t>
            </a:r>
            <a:r>
              <a:rPr lang="en-US" dirty="0"/>
              <a:t>, percept):</a:t>
            </a:r>
          </a:p>
          <a:p>
            <a:pPr marL="0" indent="0">
              <a:buNone/>
            </a:pPr>
            <a:r>
              <a:rPr lang="en-US" dirty="0"/>
              <a:t>        </a:t>
            </a:r>
            <a:r>
              <a:rPr lang="en-US" dirty="0">
                <a:solidFill>
                  <a:srgbClr val="D500D6"/>
                </a:solidFill>
              </a:rPr>
              <a:t>if</a:t>
            </a:r>
            <a:r>
              <a:rPr lang="en-US" dirty="0"/>
              <a:t> </a:t>
            </a:r>
            <a:r>
              <a:rPr lang="en-US" dirty="0" err="1"/>
              <a:t>Directions.WEST</a:t>
            </a:r>
            <a:r>
              <a:rPr lang="en-US" dirty="0"/>
              <a:t> </a:t>
            </a:r>
            <a:r>
              <a:rPr lang="en-US" dirty="0">
                <a:solidFill>
                  <a:srgbClr val="D500D6"/>
                </a:solidFill>
              </a:rPr>
              <a:t>in</a:t>
            </a:r>
            <a:r>
              <a:rPr lang="en-US" dirty="0"/>
              <a:t> </a:t>
            </a:r>
            <a:r>
              <a:rPr lang="en-US" dirty="0" err="1"/>
              <a:t>percept.getLegalPacmanActions</a:t>
            </a:r>
            <a:r>
              <a:rPr lang="en-US" dirty="0"/>
              <a:t>():</a:t>
            </a:r>
          </a:p>
          <a:p>
            <a:pPr marL="0" indent="0">
              <a:buNone/>
            </a:pPr>
            <a:r>
              <a:rPr lang="en-US" dirty="0"/>
              <a:t>            </a:t>
            </a:r>
            <a:r>
              <a:rPr lang="en-US" dirty="0">
                <a:solidFill>
                  <a:srgbClr val="D500D6"/>
                </a:solidFill>
              </a:rPr>
              <a:t>return</a:t>
            </a:r>
            <a:r>
              <a:rPr lang="en-US" dirty="0"/>
              <a:t> </a:t>
            </a:r>
            <a:r>
              <a:rPr lang="en-US" dirty="0" err="1"/>
              <a:t>Directions.WEST</a:t>
            </a:r>
            <a:endParaRPr lang="en-US" dirty="0"/>
          </a:p>
          <a:p>
            <a:pPr marL="0" indent="0">
              <a:buNone/>
            </a:pPr>
            <a:r>
              <a:rPr lang="en-US" dirty="0"/>
              <a:t>        </a:t>
            </a:r>
            <a:r>
              <a:rPr lang="en-US" dirty="0">
                <a:solidFill>
                  <a:srgbClr val="D500D6"/>
                </a:solidFill>
              </a:rPr>
              <a:t>else</a:t>
            </a:r>
            <a:r>
              <a:rPr lang="en-US" dirty="0"/>
              <a:t>:</a:t>
            </a:r>
          </a:p>
          <a:p>
            <a:pPr marL="0" indent="0">
              <a:buNone/>
            </a:pPr>
            <a:r>
              <a:rPr lang="en-US" dirty="0"/>
              <a:t>            </a:t>
            </a:r>
            <a:r>
              <a:rPr lang="en-US" dirty="0">
                <a:solidFill>
                  <a:srgbClr val="D500D6"/>
                </a:solidFill>
              </a:rPr>
              <a:t>return</a:t>
            </a:r>
            <a:r>
              <a:rPr lang="en-US" dirty="0"/>
              <a:t> </a:t>
            </a:r>
            <a:r>
              <a:rPr lang="en-US" dirty="0" err="1"/>
              <a:t>Directions.STOP</a:t>
            </a:r>
            <a:endParaRPr lang="en-US" dirty="0"/>
          </a:p>
        </p:txBody>
      </p:sp>
    </p:spTree>
    <p:extLst>
      <p:ext uri="{BB962C8B-B14F-4D97-AF65-F5344CB8AC3E}">
        <p14:creationId xmlns:p14="http://schemas.microsoft.com/office/powerpoint/2010/main" val="38223349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Pacman</a:t>
            </a:r>
            <a:r>
              <a:rPr lang="en-US" dirty="0"/>
              <a:t> agent contd.</a:t>
            </a:r>
          </a:p>
        </p:txBody>
      </p:sp>
      <p:sp>
        <p:nvSpPr>
          <p:cNvPr id="3" name="Content Placeholder 2"/>
          <p:cNvSpPr>
            <a:spLocks noGrp="1"/>
          </p:cNvSpPr>
          <p:nvPr>
            <p:ph idx="1"/>
          </p:nvPr>
        </p:nvSpPr>
        <p:spPr/>
        <p:txBody>
          <a:bodyPr/>
          <a:lstStyle/>
          <a:p>
            <a:r>
              <a:rPr lang="en-US" dirty="0"/>
              <a:t>Can we (in principle) extend this reflex agent to behave well in all standard Pacman environments?</a:t>
            </a:r>
          </a:p>
          <a:p>
            <a:pPr lvl="1"/>
            <a:r>
              <a:rPr lang="en-US" dirty="0"/>
              <a:t>No – Pacman is not quite fully observable (power pellet duration)</a:t>
            </a:r>
          </a:p>
          <a:p>
            <a:pPr lvl="1"/>
            <a:r>
              <a:rPr lang="en-US" dirty="0"/>
              <a:t>Otherwise, yes – we can (</a:t>
            </a:r>
            <a:r>
              <a:rPr lang="en-US" i="1" u="sng" dirty="0"/>
              <a:t>in principle</a:t>
            </a:r>
            <a:r>
              <a:rPr lang="en-US" dirty="0"/>
              <a:t>) make a lookup table…..</a:t>
            </a:r>
          </a:p>
        </p:txBody>
      </p:sp>
    </p:spTree>
    <p:extLst>
      <p:ext uri="{BB962C8B-B14F-4D97-AF65-F5344CB8AC3E}">
        <p14:creationId xmlns:p14="http://schemas.microsoft.com/office/powerpoint/2010/main" val="378295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Reflex agents with state</a:t>
            </a:r>
          </a:p>
        </p:txBody>
      </p:sp>
      <p:pic>
        <p:nvPicPr>
          <p:cNvPr id="4" name="Picture 3" descr="model-based-reflex-agen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2" y="868375"/>
            <a:ext cx="6172201" cy="3942099"/>
          </a:xfrm>
          <a:prstGeom prst="rect">
            <a:avLst/>
          </a:prstGeom>
        </p:spPr>
      </p:pic>
    </p:spTree>
    <p:extLst>
      <p:ext uri="{BB962C8B-B14F-4D97-AF65-F5344CB8AC3E}">
        <p14:creationId xmlns:p14="http://schemas.microsoft.com/office/powerpoint/2010/main" val="20535646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Vacuum world</a:t>
            </a:r>
          </a:p>
        </p:txBody>
      </p:sp>
      <p:pic>
        <p:nvPicPr>
          <p:cNvPr id="5" name="Picture 4" descr="vacuum2-environmen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885950"/>
            <a:ext cx="3428998" cy="1740608"/>
          </a:xfrm>
          <a:prstGeom prst="rect">
            <a:avLst/>
          </a:prstGeom>
        </p:spPr>
      </p:pic>
      <p:graphicFrame>
        <p:nvGraphicFramePr>
          <p:cNvPr id="7" name="Table 6">
            <a:extLst>
              <a:ext uri="{FF2B5EF4-FFF2-40B4-BE49-F238E27FC236}">
                <a16:creationId xmlns:a16="http://schemas.microsoft.com/office/drawing/2014/main" id="{893F7759-629C-B042-F554-2667FC744931}"/>
              </a:ext>
            </a:extLst>
          </p:cNvPr>
          <p:cNvGraphicFramePr>
            <a:graphicFrameLocks noGrp="1"/>
          </p:cNvGraphicFramePr>
          <p:nvPr>
            <p:extLst>
              <p:ext uri="{D42A27DB-BD31-4B8C-83A1-F6EECF244321}">
                <p14:modId xmlns:p14="http://schemas.microsoft.com/office/powerpoint/2010/main" val="1738255372"/>
              </p:ext>
            </p:extLst>
          </p:nvPr>
        </p:nvGraphicFramePr>
        <p:xfrm>
          <a:off x="685802" y="1428750"/>
          <a:ext cx="3352800" cy="2743200"/>
        </p:xfrm>
        <a:graphic>
          <a:graphicData uri="http://schemas.openxmlformats.org/drawingml/2006/table">
            <a:tbl>
              <a:tblPr firstRow="1" bandRow="1">
                <a:tableStyleId>{17292A2E-F333-43FB-9621-5CBBE7FDCDCB}</a:tableStyleId>
              </a:tblPr>
              <a:tblGrid>
                <a:gridCol w="2057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342900">
                <a:tc>
                  <a:txBody>
                    <a:bodyPr/>
                    <a:lstStyle/>
                    <a:p>
                      <a:r>
                        <a:rPr lang="en-US" sz="1400" dirty="0"/>
                        <a:t>Percept sequence</a:t>
                      </a:r>
                      <a:endParaRPr lang="en-US" sz="1400" dirty="0">
                        <a:solidFill>
                          <a:schemeClr val="tx1"/>
                        </a:solidFill>
                      </a:endParaRPr>
                    </a:p>
                  </a:txBody>
                  <a:tcPr/>
                </a:tc>
                <a:tc>
                  <a:txBody>
                    <a:bodyPr/>
                    <a:lstStyle/>
                    <a:p>
                      <a:r>
                        <a:rPr lang="en-US" sz="1400" dirty="0"/>
                        <a:t>Action</a:t>
                      </a:r>
                      <a:endParaRPr lang="en-US" sz="1400" dirty="0">
                        <a:solidFill>
                          <a:schemeClr val="tx1"/>
                        </a:solidFill>
                      </a:endParaRPr>
                    </a:p>
                  </a:txBody>
                  <a:tcPr/>
                </a:tc>
                <a:extLst>
                  <a:ext uri="{0D108BD9-81ED-4DB2-BD59-A6C34878D82A}">
                    <a16:rowId xmlns:a16="http://schemas.microsoft.com/office/drawing/2014/main" val="10000"/>
                  </a:ext>
                </a:extLst>
              </a:tr>
              <a:tr h="342900">
                <a:tc>
                  <a:txBody>
                    <a:bodyPr/>
                    <a:lstStyle/>
                    <a:p>
                      <a:r>
                        <a:rPr lang="en-US" sz="1400" dirty="0"/>
                        <a:t>[</a:t>
                      </a:r>
                      <a:r>
                        <a:rPr lang="en-US" sz="1400" dirty="0" err="1"/>
                        <a:t>A,Clean</a:t>
                      </a:r>
                      <a:r>
                        <a:rPr lang="en-US" sz="1400" dirty="0"/>
                        <a:t>]</a:t>
                      </a:r>
                      <a:endParaRPr lang="en-US" sz="1400" dirty="0">
                        <a:solidFill>
                          <a:schemeClr val="tx1"/>
                        </a:solidFill>
                      </a:endParaRPr>
                    </a:p>
                  </a:txBody>
                  <a:tcPr/>
                </a:tc>
                <a:tc>
                  <a:txBody>
                    <a:bodyPr/>
                    <a:lstStyle/>
                    <a:p>
                      <a:r>
                        <a:rPr lang="en-US" sz="1400" dirty="0"/>
                        <a:t>Right</a:t>
                      </a:r>
                      <a:endParaRPr lang="en-US" sz="1400" dirty="0">
                        <a:solidFill>
                          <a:schemeClr val="tx1"/>
                        </a:solidFill>
                      </a:endParaRPr>
                    </a:p>
                  </a:txBody>
                  <a:tcPr/>
                </a:tc>
                <a:extLst>
                  <a:ext uri="{0D108BD9-81ED-4DB2-BD59-A6C34878D82A}">
                    <a16:rowId xmlns:a16="http://schemas.microsoft.com/office/drawing/2014/main" val="10001"/>
                  </a:ext>
                </a:extLst>
              </a:tr>
              <a:tr h="342900">
                <a:tc>
                  <a:txBody>
                    <a:bodyPr/>
                    <a:lstStyle/>
                    <a:p>
                      <a:r>
                        <a:rPr lang="en-US" sz="1400" dirty="0">
                          <a:solidFill>
                            <a:schemeClr val="tx1"/>
                          </a:solidFill>
                        </a:rPr>
                        <a:t>[</a:t>
                      </a:r>
                      <a:r>
                        <a:rPr lang="en-US" sz="1400" dirty="0" err="1">
                          <a:solidFill>
                            <a:schemeClr val="tx1"/>
                          </a:solidFill>
                        </a:rPr>
                        <a:t>A,Dirty</a:t>
                      </a:r>
                      <a:r>
                        <a:rPr lang="en-US" sz="1400" dirty="0">
                          <a:solidFill>
                            <a:schemeClr val="tx1"/>
                          </a:solidFill>
                        </a:rPr>
                        <a:t>]</a:t>
                      </a:r>
                    </a:p>
                  </a:txBody>
                  <a:tcPr/>
                </a:tc>
                <a:tc>
                  <a:txBody>
                    <a:bodyPr/>
                    <a:lstStyle/>
                    <a:p>
                      <a:r>
                        <a:rPr lang="en-US" sz="1400" dirty="0">
                          <a:solidFill>
                            <a:schemeClr val="tx1"/>
                          </a:solidFill>
                        </a:rPr>
                        <a:t>Suck</a:t>
                      </a:r>
                    </a:p>
                  </a:txBody>
                  <a:tcPr/>
                </a:tc>
                <a:extLst>
                  <a:ext uri="{0D108BD9-81ED-4DB2-BD59-A6C34878D82A}">
                    <a16:rowId xmlns:a16="http://schemas.microsoft.com/office/drawing/2014/main" val="10002"/>
                  </a:ext>
                </a:extLst>
              </a:tr>
              <a:tr h="342900">
                <a:tc>
                  <a:txBody>
                    <a:bodyPr/>
                    <a:lstStyle/>
                    <a:p>
                      <a:r>
                        <a:rPr lang="en-US" sz="1400" dirty="0">
                          <a:solidFill>
                            <a:schemeClr val="tx1"/>
                          </a:solidFill>
                        </a:rPr>
                        <a:t>[</a:t>
                      </a:r>
                      <a:r>
                        <a:rPr lang="en-US" sz="1400" dirty="0" err="1">
                          <a:solidFill>
                            <a:schemeClr val="tx1"/>
                          </a:solidFill>
                        </a:rPr>
                        <a:t>B,Clean</a:t>
                      </a:r>
                      <a:r>
                        <a:rPr lang="en-US" sz="1400" dirty="0">
                          <a:solidFill>
                            <a:schemeClr val="tx1"/>
                          </a:solidFill>
                        </a:rPr>
                        <a:t>]</a:t>
                      </a:r>
                    </a:p>
                  </a:txBody>
                  <a:tcPr/>
                </a:tc>
                <a:tc>
                  <a:txBody>
                    <a:bodyPr/>
                    <a:lstStyle/>
                    <a:p>
                      <a:r>
                        <a:rPr lang="en-US" sz="1400" dirty="0">
                          <a:solidFill>
                            <a:schemeClr val="tx1"/>
                          </a:solidFill>
                        </a:rPr>
                        <a:t>Left</a:t>
                      </a:r>
                    </a:p>
                  </a:txBody>
                  <a:tcPr/>
                </a:tc>
                <a:extLst>
                  <a:ext uri="{0D108BD9-81ED-4DB2-BD59-A6C34878D82A}">
                    <a16:rowId xmlns:a16="http://schemas.microsoft.com/office/drawing/2014/main" val="10003"/>
                  </a:ext>
                </a:extLst>
              </a:tr>
              <a:tr h="342900">
                <a:tc>
                  <a:txBody>
                    <a:bodyPr/>
                    <a:lstStyle/>
                    <a:p>
                      <a:r>
                        <a:rPr lang="en-US" sz="1400" dirty="0">
                          <a:solidFill>
                            <a:schemeClr val="tx1"/>
                          </a:solidFill>
                        </a:rPr>
                        <a:t>[</a:t>
                      </a:r>
                      <a:r>
                        <a:rPr lang="en-US" sz="1400" dirty="0" err="1">
                          <a:solidFill>
                            <a:schemeClr val="tx1"/>
                          </a:solidFill>
                        </a:rPr>
                        <a:t>B,Dirty</a:t>
                      </a:r>
                      <a:r>
                        <a:rPr lang="en-US" sz="1400" dirty="0">
                          <a:solidFill>
                            <a:schemeClr val="tx1"/>
                          </a:solidFill>
                        </a:rPr>
                        <a:t>]</a:t>
                      </a:r>
                    </a:p>
                  </a:txBody>
                  <a:tcPr/>
                </a:tc>
                <a:tc>
                  <a:txBody>
                    <a:bodyPr/>
                    <a:lstStyle/>
                    <a:p>
                      <a:r>
                        <a:rPr lang="en-US" sz="1400" dirty="0">
                          <a:solidFill>
                            <a:schemeClr val="tx1"/>
                          </a:solidFill>
                        </a:rPr>
                        <a:t>Suck</a:t>
                      </a:r>
                    </a:p>
                  </a:txBody>
                  <a:tcPr/>
                </a:tc>
                <a:extLst>
                  <a:ext uri="{0D108BD9-81ED-4DB2-BD59-A6C34878D82A}">
                    <a16:rowId xmlns:a16="http://schemas.microsoft.com/office/drawing/2014/main" val="10004"/>
                  </a:ext>
                </a:extLst>
              </a:tr>
              <a:tr h="342900">
                <a:tc>
                  <a:txBody>
                    <a:bodyPr/>
                    <a:lstStyle/>
                    <a:p>
                      <a:r>
                        <a:rPr lang="en-US" sz="1400" dirty="0">
                          <a:solidFill>
                            <a:schemeClr val="tx1"/>
                          </a:solidFill>
                        </a:rPr>
                        <a:t>[</a:t>
                      </a:r>
                      <a:r>
                        <a:rPr lang="en-US" sz="1400" dirty="0" err="1">
                          <a:solidFill>
                            <a:schemeClr val="tx1"/>
                          </a:solidFill>
                        </a:rPr>
                        <a:t>A,Clean</a:t>
                      </a:r>
                      <a:r>
                        <a:rPr lang="en-US" sz="1400" dirty="0">
                          <a:solidFill>
                            <a:schemeClr val="tx1"/>
                          </a:solidFill>
                        </a:rPr>
                        <a:t>],[</a:t>
                      </a:r>
                      <a:r>
                        <a:rPr lang="en-US" sz="1400" dirty="0" err="1">
                          <a:solidFill>
                            <a:schemeClr val="tx1"/>
                          </a:solidFill>
                        </a:rPr>
                        <a:t>B,Clean</a:t>
                      </a:r>
                      <a:r>
                        <a:rPr lang="en-US" sz="1400" dirty="0">
                          <a:solidFill>
                            <a:schemeClr val="tx1"/>
                          </a:solidFill>
                        </a:rPr>
                        <a:t>]</a:t>
                      </a:r>
                    </a:p>
                  </a:txBody>
                  <a:tcPr/>
                </a:tc>
                <a:tc>
                  <a:txBody>
                    <a:bodyPr/>
                    <a:lstStyle/>
                    <a:p>
                      <a:r>
                        <a:rPr lang="en-US" sz="1400" dirty="0">
                          <a:solidFill>
                            <a:schemeClr val="tx1"/>
                          </a:solidFill>
                        </a:rPr>
                        <a:t>No-Op</a:t>
                      </a:r>
                    </a:p>
                  </a:txBody>
                  <a:tcPr/>
                </a:tc>
                <a:extLst>
                  <a:ext uri="{0D108BD9-81ED-4DB2-BD59-A6C34878D82A}">
                    <a16:rowId xmlns:a16="http://schemas.microsoft.com/office/drawing/2014/main" val="10005"/>
                  </a:ext>
                </a:extLst>
              </a:tr>
              <a:tr h="342900">
                <a:tc>
                  <a:txBody>
                    <a:bodyPr/>
                    <a:lstStyle/>
                    <a:p>
                      <a:r>
                        <a:rPr lang="en-US" sz="1400" dirty="0">
                          <a:solidFill>
                            <a:schemeClr val="tx1"/>
                          </a:solidFill>
                        </a:rPr>
                        <a:t>[</a:t>
                      </a:r>
                      <a:r>
                        <a:rPr lang="en-US" sz="1400" dirty="0" err="1">
                          <a:solidFill>
                            <a:schemeClr val="tx1"/>
                          </a:solidFill>
                        </a:rPr>
                        <a:t>A,Clean</a:t>
                      </a:r>
                      <a:r>
                        <a:rPr lang="en-US" sz="1400" dirty="0">
                          <a:solidFill>
                            <a:schemeClr val="tx1"/>
                          </a:solidFill>
                        </a:rPr>
                        <a:t>],[</a:t>
                      </a:r>
                      <a:r>
                        <a:rPr lang="en-US" sz="1400" dirty="0" err="1">
                          <a:solidFill>
                            <a:schemeClr val="tx1"/>
                          </a:solidFill>
                        </a:rPr>
                        <a:t>B,Dirty</a:t>
                      </a:r>
                      <a:r>
                        <a:rPr lang="en-US" sz="1400" dirty="0">
                          <a:solidFill>
                            <a:schemeClr val="tx1"/>
                          </a:solidFill>
                        </a:rPr>
                        <a:t>]</a:t>
                      </a:r>
                    </a:p>
                  </a:txBody>
                  <a:tcPr/>
                </a:tc>
                <a:tc>
                  <a:txBody>
                    <a:bodyPr/>
                    <a:lstStyle/>
                    <a:p>
                      <a:r>
                        <a:rPr lang="en-US" sz="1400" dirty="0">
                          <a:solidFill>
                            <a:schemeClr val="tx1"/>
                          </a:solidFill>
                        </a:rPr>
                        <a:t>Suck</a:t>
                      </a:r>
                    </a:p>
                  </a:txBody>
                  <a:tcPr/>
                </a:tc>
                <a:extLst>
                  <a:ext uri="{0D108BD9-81ED-4DB2-BD59-A6C34878D82A}">
                    <a16:rowId xmlns:a16="http://schemas.microsoft.com/office/drawing/2014/main" val="10006"/>
                  </a:ext>
                </a:extLst>
              </a:tr>
              <a:tr h="342900">
                <a:tc>
                  <a:txBody>
                    <a:bodyPr/>
                    <a:lstStyle/>
                    <a:p>
                      <a:r>
                        <a:rPr lang="en-US" sz="1400" dirty="0" err="1">
                          <a:solidFill>
                            <a:schemeClr val="tx1"/>
                          </a:solidFill>
                        </a:rPr>
                        <a:t>etc</a:t>
                      </a:r>
                      <a:endParaRPr lang="en-US" sz="1400" dirty="0">
                        <a:solidFill>
                          <a:schemeClr val="tx1"/>
                        </a:solidFill>
                      </a:endParaRPr>
                    </a:p>
                  </a:txBody>
                  <a:tcPr/>
                </a:tc>
                <a:tc>
                  <a:txBody>
                    <a:bodyPr/>
                    <a:lstStyle/>
                    <a:p>
                      <a:r>
                        <a:rPr lang="en-US" sz="1400" dirty="0" err="1">
                          <a:solidFill>
                            <a:schemeClr val="tx1"/>
                          </a:solidFill>
                        </a:rPr>
                        <a:t>etc</a:t>
                      </a:r>
                      <a:endParaRPr lang="en-US" sz="1400" dirty="0">
                        <a:solidFill>
                          <a:schemeClr val="tx1"/>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3694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Goal-based agents</a:t>
            </a:r>
          </a:p>
        </p:txBody>
      </p:sp>
      <p:pic>
        <p:nvPicPr>
          <p:cNvPr id="4" name="Picture 3" descr="goal-based-agen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895353"/>
            <a:ext cx="6172200" cy="3927763"/>
          </a:xfrm>
          <a:prstGeom prst="rect">
            <a:avLst/>
          </a:prstGeom>
        </p:spPr>
      </p:pic>
    </p:spTree>
    <p:extLst>
      <p:ext uri="{BB962C8B-B14F-4D97-AF65-F5344CB8AC3E}">
        <p14:creationId xmlns:p14="http://schemas.microsoft.com/office/powerpoint/2010/main" val="9409933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Example: Path Finding</a:t>
            </a:r>
          </a:p>
        </p:txBody>
      </p:sp>
      <p:pic>
        <p:nvPicPr>
          <p:cNvPr id="1638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91" t="26186" r="4597" b="7147"/>
          <a:stretch/>
        </p:blipFill>
        <p:spPr bwMode="auto">
          <a:xfrm>
            <a:off x="2362200" y="1581150"/>
            <a:ext cx="4457700" cy="2625091"/>
          </a:xfrm>
          <a:prstGeom prst="rect">
            <a:avLst/>
          </a:prstGeom>
          <a:noFill/>
        </p:spPr>
      </p:pic>
    </p:spTree>
    <p:extLst>
      <p:ext uri="{BB962C8B-B14F-4D97-AF65-F5344CB8AC3E}">
        <p14:creationId xmlns:p14="http://schemas.microsoft.com/office/powerpoint/2010/main" val="3639268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Utility-based agents</a:t>
            </a:r>
          </a:p>
        </p:txBody>
      </p:sp>
      <p:pic>
        <p:nvPicPr>
          <p:cNvPr id="4" name="Picture 3" descr="utility-based-agen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690" y="906910"/>
            <a:ext cx="6163310" cy="3950840"/>
          </a:xfrm>
          <a:prstGeom prst="rect">
            <a:avLst/>
          </a:prstGeom>
        </p:spPr>
      </p:pic>
    </p:spTree>
    <p:extLst>
      <p:ext uri="{BB962C8B-B14F-4D97-AF65-F5344CB8AC3E}">
        <p14:creationId xmlns:p14="http://schemas.microsoft.com/office/powerpoint/2010/main" val="1203248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Picture 1"/>
          <p:cNvPicPr/>
          <p:nvPr/>
        </p:nvPicPr>
        <p:blipFill>
          <a:blip r:embed="rId3"/>
          <a:stretch/>
        </p:blipFill>
        <p:spPr>
          <a:xfrm>
            <a:off x="573480" y="1736825"/>
            <a:ext cx="3998340" cy="2190255"/>
          </a:xfrm>
          <a:prstGeom prst="rect">
            <a:avLst/>
          </a:prstGeom>
          <a:ln w="12600">
            <a:noFill/>
          </a:ln>
        </p:spPr>
      </p:pic>
      <p:sp>
        <p:nvSpPr>
          <p:cNvPr id="286" name="TextShape 1"/>
          <p:cNvSpPr txBox="1"/>
          <p:nvPr/>
        </p:nvSpPr>
        <p:spPr>
          <a:xfrm>
            <a:off x="0" y="-19080"/>
            <a:ext cx="9143640" cy="856800"/>
          </a:xfrm>
          <a:prstGeom prst="rect">
            <a:avLst/>
          </a:prstGeom>
          <a:noFill/>
          <a:ln w="9360">
            <a:noFill/>
          </a:ln>
        </p:spPr>
        <p:txBody>
          <a:bodyPr lIns="68400" tIns="34200" rIns="99000" bIns="34200" anchor="ctr"/>
          <a:lstStyle/>
          <a:p>
            <a:pPr algn="ctr" eaLnBrk="0" hangingPunct="0">
              <a:lnSpc>
                <a:spcPct val="100000"/>
              </a:lnSpc>
            </a:pPr>
            <a:r>
              <a:rPr lang="en-US" sz="3300" dirty="0">
                <a:solidFill>
                  <a:schemeClr val="tx2"/>
                </a:solidFill>
                <a:latin typeface="Calibri" pitchFamily="34" charset="0"/>
                <a:ea typeface="+mj-ea"/>
                <a:cs typeface="+mj-cs"/>
              </a:rPr>
              <a:t>Example: Pac-Man</a:t>
            </a:r>
          </a:p>
        </p:txBody>
      </p:sp>
      <p:pic>
        <p:nvPicPr>
          <p:cNvPr id="19" name="Picture 18">
            <a:extLst>
              <a:ext uri="{FF2B5EF4-FFF2-40B4-BE49-F238E27FC236}">
                <a16:creationId xmlns:a16="http://schemas.microsoft.com/office/drawing/2014/main" id="{FDCDF012-2C29-4AAC-0F92-7D8E2534D0DF}"/>
              </a:ext>
            </a:extLst>
          </p:cNvPr>
          <p:cNvPicPr>
            <a:picLocks noChangeAspect="1"/>
          </p:cNvPicPr>
          <p:nvPr/>
        </p:nvPicPr>
        <p:blipFill>
          <a:blip r:embed="rId4"/>
          <a:stretch>
            <a:fillRect/>
          </a:stretch>
        </p:blipFill>
        <p:spPr>
          <a:xfrm>
            <a:off x="5867400" y="1276350"/>
            <a:ext cx="2243520" cy="3111206"/>
          </a:xfrm>
          <a:prstGeom prst="rect">
            <a:avLst/>
          </a:prstGeom>
        </p:spPr>
      </p:pic>
    </p:spTree>
    <p:extLst>
      <p:ext uri="{BB962C8B-B14F-4D97-AF65-F5344CB8AC3E}">
        <p14:creationId xmlns:p14="http://schemas.microsoft.com/office/powerpoint/2010/main" val="31131435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8A61-F567-0049-8791-FEEFE5106F99}"/>
              </a:ext>
            </a:extLst>
          </p:cNvPr>
          <p:cNvSpPr>
            <a:spLocks noGrp="1"/>
          </p:cNvSpPr>
          <p:nvPr>
            <p:ph type="title"/>
          </p:nvPr>
        </p:nvSpPr>
        <p:spPr/>
        <p:txBody>
          <a:bodyPr/>
          <a:lstStyle/>
          <a:p>
            <a:r>
              <a:rPr lang="en-US" dirty="0"/>
              <a:t>Spectrum of representations</a:t>
            </a:r>
          </a:p>
        </p:txBody>
      </p:sp>
      <p:pic>
        <p:nvPicPr>
          <p:cNvPr id="6" name="Picture 5" descr="Diagram&#10;&#10;Description automatically generated">
            <a:extLst>
              <a:ext uri="{FF2B5EF4-FFF2-40B4-BE49-F238E27FC236}">
                <a16:creationId xmlns:a16="http://schemas.microsoft.com/office/drawing/2014/main" id="{8E74453D-3EF8-FD47-9E78-F02DC7E9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18" y="1047750"/>
            <a:ext cx="8433564" cy="3048000"/>
          </a:xfrm>
          <a:prstGeom prst="rect">
            <a:avLst/>
          </a:prstGeom>
        </p:spPr>
      </p:pic>
      <p:pic>
        <p:nvPicPr>
          <p:cNvPr id="1025" name="Picture 1" descr="page1image40464576">
            <a:extLst>
              <a:ext uri="{FF2B5EF4-FFF2-40B4-BE49-F238E27FC236}">
                <a16:creationId xmlns:a16="http://schemas.microsoft.com/office/drawing/2014/main" id="{72737AAB-8618-51CF-BF9F-97886BD93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62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59567040">
            <a:extLst>
              <a:ext uri="{FF2B5EF4-FFF2-40B4-BE49-F238E27FC236}">
                <a16:creationId xmlns:a16="http://schemas.microsoft.com/office/drawing/2014/main" id="{62750644-6FFE-D67F-43A7-FAE012F8F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57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59564016">
            <a:extLst>
              <a:ext uri="{FF2B5EF4-FFF2-40B4-BE49-F238E27FC236}">
                <a16:creationId xmlns:a16="http://schemas.microsoft.com/office/drawing/2014/main" id="{59557E26-3F9D-1D6D-31C4-5DD6A6923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57200" cy="8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354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BD235-6388-2F39-E7A7-18EAF51E5FA3}"/>
              </a:ext>
            </a:extLst>
          </p:cNvPr>
          <p:cNvSpPr>
            <a:spLocks noGrp="1"/>
          </p:cNvSpPr>
          <p:nvPr>
            <p:ph type="title"/>
          </p:nvPr>
        </p:nvSpPr>
        <p:spPr/>
        <p:txBody>
          <a:bodyPr/>
          <a:lstStyle/>
          <a:p>
            <a:r>
              <a:rPr lang="en-US" altLang="en-US" dirty="0"/>
              <a:t>Applied Areas of AI</a:t>
            </a:r>
            <a:endParaRPr lang="en-IN" dirty="0"/>
          </a:p>
        </p:txBody>
      </p:sp>
      <p:sp>
        <p:nvSpPr>
          <p:cNvPr id="3" name="Content Placeholder 2">
            <a:extLst>
              <a:ext uri="{FF2B5EF4-FFF2-40B4-BE49-F238E27FC236}">
                <a16:creationId xmlns:a16="http://schemas.microsoft.com/office/drawing/2014/main" id="{63DE8264-1241-B3B8-A048-8D9DC2BDFB5C}"/>
              </a:ext>
            </a:extLst>
          </p:cNvPr>
          <p:cNvSpPr>
            <a:spLocks noGrp="1"/>
          </p:cNvSpPr>
          <p:nvPr>
            <p:ph idx="1"/>
          </p:nvPr>
        </p:nvSpPr>
        <p:spPr>
          <a:xfrm>
            <a:off x="609600" y="971550"/>
            <a:ext cx="8229600" cy="4038600"/>
          </a:xfrm>
        </p:spPr>
        <p:txBody>
          <a:bodyPr/>
          <a:lstStyle/>
          <a:p>
            <a:pPr defTabSz="685800">
              <a:lnSpc>
                <a:spcPct val="80000"/>
              </a:lnSpc>
            </a:pPr>
            <a:r>
              <a:rPr lang="en-US" altLang="en-US" sz="1400" b="1" dirty="0"/>
              <a:t>Logical AI</a:t>
            </a:r>
            <a:r>
              <a:rPr lang="en-US" altLang="en-US" sz="1400" dirty="0"/>
              <a:t> </a:t>
            </a:r>
          </a:p>
          <a:p>
            <a:pPr defTabSz="685800">
              <a:lnSpc>
                <a:spcPct val="80000"/>
              </a:lnSpc>
            </a:pPr>
            <a:r>
              <a:rPr lang="en-US" altLang="en-US" sz="1400" b="1" dirty="0"/>
              <a:t>Search</a:t>
            </a:r>
            <a:r>
              <a:rPr lang="en-US" altLang="en-US" sz="1400" dirty="0"/>
              <a:t> </a:t>
            </a:r>
          </a:p>
          <a:p>
            <a:pPr defTabSz="685800">
              <a:lnSpc>
                <a:spcPct val="80000"/>
              </a:lnSpc>
            </a:pPr>
            <a:r>
              <a:rPr lang="en-US" altLang="en-US" sz="1400" b="1" dirty="0"/>
              <a:t>Planning</a:t>
            </a:r>
            <a:r>
              <a:rPr lang="en-US" altLang="en-US" sz="1400" dirty="0"/>
              <a:t> </a:t>
            </a:r>
          </a:p>
          <a:p>
            <a:pPr defTabSz="685800">
              <a:lnSpc>
                <a:spcPct val="80000"/>
              </a:lnSpc>
            </a:pPr>
            <a:r>
              <a:rPr lang="en-US" altLang="en-US" sz="1400" b="1" dirty="0"/>
              <a:t>Artificial Neural Network</a:t>
            </a:r>
          </a:p>
          <a:p>
            <a:pPr defTabSz="685800">
              <a:lnSpc>
                <a:spcPct val="80000"/>
              </a:lnSpc>
            </a:pPr>
            <a:r>
              <a:rPr lang="en-US" altLang="en-US" sz="1400" b="1" dirty="0"/>
              <a:t>Natural language processing</a:t>
            </a:r>
          </a:p>
          <a:p>
            <a:pPr defTabSz="685800">
              <a:lnSpc>
                <a:spcPct val="80000"/>
              </a:lnSpc>
            </a:pPr>
            <a:r>
              <a:rPr lang="en-US" altLang="en-US" sz="1400" b="1" dirty="0"/>
              <a:t>Computer vision</a:t>
            </a:r>
          </a:p>
          <a:p>
            <a:pPr defTabSz="685800">
              <a:lnSpc>
                <a:spcPct val="80000"/>
              </a:lnSpc>
            </a:pPr>
            <a:r>
              <a:rPr lang="en-US" altLang="en-US" sz="1400" b="1" dirty="0"/>
              <a:t>Pattern recognition</a:t>
            </a:r>
          </a:p>
          <a:p>
            <a:pPr defTabSz="685800">
              <a:lnSpc>
                <a:spcPct val="80000"/>
              </a:lnSpc>
            </a:pPr>
            <a:r>
              <a:rPr lang="en-US" altLang="en-US" sz="1400" b="1" dirty="0"/>
              <a:t>Ontology</a:t>
            </a:r>
            <a:r>
              <a:rPr lang="en-US" altLang="en-US" sz="1400" dirty="0"/>
              <a:t> the study of the kinds of things that exist. </a:t>
            </a:r>
          </a:p>
          <a:p>
            <a:pPr defTabSz="685800">
              <a:lnSpc>
                <a:spcPct val="80000"/>
              </a:lnSpc>
            </a:pPr>
            <a:r>
              <a:rPr lang="en-US" altLang="en-US" sz="1400" b="1" dirty="0"/>
              <a:t>Knowledge representation</a:t>
            </a:r>
            <a:r>
              <a:rPr lang="en-US" altLang="en-US" sz="1400" dirty="0"/>
              <a:t> </a:t>
            </a:r>
          </a:p>
          <a:p>
            <a:pPr defTabSz="685800">
              <a:lnSpc>
                <a:spcPct val="80000"/>
              </a:lnSpc>
            </a:pPr>
            <a:r>
              <a:rPr lang="en-US" altLang="en-US" sz="1400" b="1" dirty="0"/>
              <a:t>Inference</a:t>
            </a:r>
            <a:r>
              <a:rPr lang="en-US" altLang="en-US" sz="1400" dirty="0"/>
              <a:t> From some facts, others can be inferred. </a:t>
            </a:r>
          </a:p>
          <a:p>
            <a:pPr defTabSz="685800">
              <a:lnSpc>
                <a:spcPct val="80000"/>
              </a:lnSpc>
            </a:pPr>
            <a:r>
              <a:rPr lang="en-US" altLang="en-US" sz="1400" b="1" dirty="0"/>
              <a:t>Epistemology</a:t>
            </a:r>
            <a:r>
              <a:rPr lang="en-US" altLang="en-US" sz="1400" dirty="0"/>
              <a:t> This is a study of the kinds of knowledge that are required for solving problems in the world. </a:t>
            </a:r>
          </a:p>
          <a:p>
            <a:pPr defTabSz="685800">
              <a:lnSpc>
                <a:spcPct val="80000"/>
              </a:lnSpc>
            </a:pPr>
            <a:r>
              <a:rPr lang="en-US" altLang="en-US" sz="1400" b="1" dirty="0"/>
              <a:t>Reasoning </a:t>
            </a:r>
          </a:p>
          <a:p>
            <a:pPr defTabSz="685800">
              <a:lnSpc>
                <a:spcPct val="80000"/>
              </a:lnSpc>
            </a:pPr>
            <a:r>
              <a:rPr lang="en-US" altLang="en-US" sz="1400" b="1" dirty="0"/>
              <a:t>Learning</a:t>
            </a:r>
            <a:r>
              <a:rPr lang="en-US" altLang="en-US" sz="1400" dirty="0"/>
              <a:t> </a:t>
            </a:r>
          </a:p>
          <a:p>
            <a:pPr defTabSz="685800">
              <a:lnSpc>
                <a:spcPct val="80000"/>
              </a:lnSpc>
            </a:pPr>
            <a:r>
              <a:rPr lang="en-US" altLang="en-US" sz="1400" b="1" dirty="0"/>
              <a:t>Games</a:t>
            </a:r>
          </a:p>
          <a:p>
            <a:pPr defTabSz="685800">
              <a:lnSpc>
                <a:spcPct val="80000"/>
              </a:lnSpc>
            </a:pPr>
            <a:r>
              <a:rPr lang="en-US" altLang="en-US" sz="1400" b="1" dirty="0"/>
              <a:t>Artificial life / worlds</a:t>
            </a:r>
          </a:p>
          <a:p>
            <a:pPr defTabSz="685800">
              <a:lnSpc>
                <a:spcPct val="80000"/>
              </a:lnSpc>
            </a:pPr>
            <a:r>
              <a:rPr lang="en-US" altLang="en-US" sz="1400" b="1" dirty="0"/>
              <a:t>Emotions</a:t>
            </a:r>
            <a:endParaRPr lang="en-US" altLang="en-US" sz="1400" dirty="0"/>
          </a:p>
          <a:p>
            <a:pPr defTabSz="685800">
              <a:lnSpc>
                <a:spcPct val="80000"/>
              </a:lnSpc>
            </a:pPr>
            <a:r>
              <a:rPr lang="en-US" altLang="en-US" sz="1400" b="1" dirty="0"/>
              <a:t>Knowledge Management</a:t>
            </a:r>
          </a:p>
          <a:p>
            <a:pPr defTabSz="685800">
              <a:lnSpc>
                <a:spcPct val="80000"/>
              </a:lnSpc>
            </a:pPr>
            <a:r>
              <a:rPr lang="en-US" altLang="en-US" sz="1400" b="1" dirty="0"/>
              <a:t>Socialization/communication</a:t>
            </a:r>
          </a:p>
          <a:p>
            <a:endParaRPr lang="en-IN" sz="1400" dirty="0"/>
          </a:p>
        </p:txBody>
      </p:sp>
    </p:spTree>
    <p:extLst>
      <p:ext uri="{BB962C8B-B14F-4D97-AF65-F5344CB8AC3E}">
        <p14:creationId xmlns:p14="http://schemas.microsoft.com/office/powerpoint/2010/main" val="420167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 AI</a:t>
            </a:r>
          </a:p>
        </p:txBody>
      </p:sp>
      <p:pic>
        <p:nvPicPr>
          <p:cNvPr id="6" name="Picture 5"/>
          <p:cNvPicPr>
            <a:picLocks noChangeAspect="1"/>
          </p:cNvPicPr>
          <p:nvPr/>
        </p:nvPicPr>
        <p:blipFill>
          <a:blip r:embed="rId2"/>
          <a:stretch>
            <a:fillRect/>
          </a:stretch>
        </p:blipFill>
        <p:spPr>
          <a:xfrm>
            <a:off x="0" y="862540"/>
            <a:ext cx="5846921" cy="1023410"/>
          </a:xfrm>
          <a:prstGeom prst="rect">
            <a:avLst/>
          </a:prstGeom>
        </p:spPr>
      </p:pic>
      <p:pic>
        <p:nvPicPr>
          <p:cNvPr id="7" name="Picture 6"/>
          <p:cNvPicPr>
            <a:picLocks noChangeAspect="1"/>
          </p:cNvPicPr>
          <p:nvPr/>
        </p:nvPicPr>
        <p:blipFill rotWithShape="1">
          <a:blip r:embed="rId3"/>
          <a:srcRect t="33778"/>
          <a:stretch/>
        </p:blipFill>
        <p:spPr>
          <a:xfrm>
            <a:off x="0" y="1791990"/>
            <a:ext cx="5846920" cy="855960"/>
          </a:xfrm>
          <a:prstGeom prst="rect">
            <a:avLst/>
          </a:prstGeom>
          <a:ln>
            <a:solidFill>
              <a:srgbClr val="242852"/>
            </a:solidFill>
          </a:ln>
        </p:spPr>
      </p:pic>
      <p:pic>
        <p:nvPicPr>
          <p:cNvPr id="8" name="Picture 7"/>
          <p:cNvPicPr>
            <a:picLocks noChangeAspect="1"/>
          </p:cNvPicPr>
          <p:nvPr/>
        </p:nvPicPr>
        <p:blipFill>
          <a:blip r:embed="rId4"/>
          <a:stretch>
            <a:fillRect/>
          </a:stretch>
        </p:blipFill>
        <p:spPr>
          <a:xfrm>
            <a:off x="0" y="2647950"/>
            <a:ext cx="5846921" cy="1100736"/>
          </a:xfrm>
          <a:prstGeom prst="rect">
            <a:avLst/>
          </a:prstGeom>
          <a:ln w="28575" cmpd="sng">
            <a:solidFill>
              <a:schemeClr val="bg2"/>
            </a:solidFill>
          </a:ln>
        </p:spPr>
      </p:pic>
      <p:pic>
        <p:nvPicPr>
          <p:cNvPr id="9" name="Picture 8"/>
          <p:cNvPicPr>
            <a:picLocks noChangeAspect="1"/>
          </p:cNvPicPr>
          <p:nvPr/>
        </p:nvPicPr>
        <p:blipFill>
          <a:blip r:embed="rId5"/>
          <a:stretch>
            <a:fillRect/>
          </a:stretch>
        </p:blipFill>
        <p:spPr>
          <a:xfrm>
            <a:off x="-17929" y="3638550"/>
            <a:ext cx="5846920" cy="1028625"/>
          </a:xfrm>
          <a:prstGeom prst="rect">
            <a:avLst/>
          </a:prstGeom>
        </p:spPr>
      </p:pic>
      <p:pic>
        <p:nvPicPr>
          <p:cNvPr id="4" name="Picture 3">
            <a:extLst>
              <a:ext uri="{FF2B5EF4-FFF2-40B4-BE49-F238E27FC236}">
                <a16:creationId xmlns:a16="http://schemas.microsoft.com/office/drawing/2014/main" id="{F5A91009-9302-5D44-8E49-2341F2113E3C}"/>
              </a:ext>
            </a:extLst>
          </p:cNvPr>
          <p:cNvPicPr>
            <a:picLocks noChangeAspect="1"/>
          </p:cNvPicPr>
          <p:nvPr/>
        </p:nvPicPr>
        <p:blipFill rotWithShape="1">
          <a:blip r:embed="rId6">
            <a:extLst>
              <a:ext uri="{28A0092B-C50C-407E-A947-70E740481C1C}">
                <a14:useLocalDpi xmlns:a14="http://schemas.microsoft.com/office/drawing/2010/main" val="0"/>
              </a:ext>
            </a:extLst>
          </a:blip>
          <a:srcRect r="9260" b="40542"/>
          <a:stretch/>
        </p:blipFill>
        <p:spPr>
          <a:xfrm>
            <a:off x="4572000" y="1016749"/>
            <a:ext cx="4580695" cy="3075921"/>
          </a:xfrm>
          <a:prstGeom prst="rect">
            <a:avLst/>
          </a:prstGeom>
          <a:ln>
            <a:solidFill>
              <a:schemeClr val="tx1"/>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98784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0" y="1047752"/>
            <a:ext cx="9144000" cy="3546873"/>
          </a:xfrm>
        </p:spPr>
        <p:txBody>
          <a:bodyPr/>
          <a:lstStyle/>
          <a:p>
            <a:r>
              <a:rPr lang="en-US" dirty="0"/>
              <a:t>An </a:t>
            </a:r>
            <a:r>
              <a:rPr lang="en-US" b="1" i="1" dirty="0">
                <a:solidFill>
                  <a:srgbClr val="FF0000"/>
                </a:solidFill>
              </a:rPr>
              <a:t>agent</a:t>
            </a:r>
            <a:r>
              <a:rPr lang="en-US" dirty="0"/>
              <a:t> interacts with an </a:t>
            </a:r>
            <a:r>
              <a:rPr lang="en-US" b="1" i="1" dirty="0">
                <a:solidFill>
                  <a:srgbClr val="FF0000"/>
                </a:solidFill>
              </a:rPr>
              <a:t>environment</a:t>
            </a:r>
            <a:r>
              <a:rPr lang="en-US" dirty="0">
                <a:solidFill>
                  <a:srgbClr val="FF0000"/>
                </a:solidFill>
              </a:rPr>
              <a:t> </a:t>
            </a:r>
            <a:r>
              <a:rPr lang="en-US" dirty="0"/>
              <a:t>through </a:t>
            </a:r>
            <a:r>
              <a:rPr lang="en-US" b="1" i="1" dirty="0">
                <a:solidFill>
                  <a:srgbClr val="FF0000"/>
                </a:solidFill>
              </a:rPr>
              <a:t>sensors</a:t>
            </a:r>
            <a:r>
              <a:rPr lang="en-US" dirty="0"/>
              <a:t> and </a:t>
            </a:r>
            <a:r>
              <a:rPr lang="en-US" b="1" i="1" dirty="0">
                <a:solidFill>
                  <a:srgbClr val="FF0000"/>
                </a:solidFill>
              </a:rPr>
              <a:t>actuators</a:t>
            </a:r>
          </a:p>
          <a:p>
            <a:r>
              <a:rPr lang="en-US" dirty="0"/>
              <a:t>The </a:t>
            </a:r>
            <a:r>
              <a:rPr lang="en-US" b="1" i="1" dirty="0">
                <a:solidFill>
                  <a:srgbClr val="FF0000"/>
                </a:solidFill>
              </a:rPr>
              <a:t>agent function</a:t>
            </a:r>
            <a:r>
              <a:rPr lang="en-US" dirty="0"/>
              <a:t>, implemented by an </a:t>
            </a:r>
            <a:r>
              <a:rPr lang="en-US" b="1" i="1" dirty="0">
                <a:solidFill>
                  <a:srgbClr val="FF0000"/>
                </a:solidFill>
              </a:rPr>
              <a:t>agent program </a:t>
            </a:r>
            <a:r>
              <a:rPr lang="en-US" dirty="0"/>
              <a:t>running on a </a:t>
            </a:r>
            <a:r>
              <a:rPr lang="en-US" b="1" i="1" dirty="0">
                <a:solidFill>
                  <a:srgbClr val="FF0000"/>
                </a:solidFill>
              </a:rPr>
              <a:t>machine</a:t>
            </a:r>
            <a:r>
              <a:rPr lang="en-US" dirty="0"/>
              <a:t>, describes what the agent does in all circumstances </a:t>
            </a:r>
          </a:p>
          <a:p>
            <a:r>
              <a:rPr lang="en-US" dirty="0"/>
              <a:t>Rational agents choose actions that maximize their expected utility</a:t>
            </a:r>
          </a:p>
          <a:p>
            <a:r>
              <a:rPr lang="en-US" dirty="0"/>
              <a:t>PEAS descriptions define task environments; precise PEAS specifications are essential and strongly influence agent designs </a:t>
            </a:r>
          </a:p>
          <a:p>
            <a:r>
              <a:rPr lang="en-US" dirty="0"/>
              <a:t>More difficult environments require more complex agent designs and more sophisticated representations</a:t>
            </a:r>
          </a:p>
          <a:p>
            <a:endParaRPr lang="en-US" dirty="0">
              <a:solidFill>
                <a:srgbClr val="FF0000"/>
              </a:solidFill>
            </a:endParaRPr>
          </a:p>
        </p:txBody>
      </p:sp>
    </p:spTree>
    <p:extLst>
      <p:ext uri="{BB962C8B-B14F-4D97-AF65-F5344CB8AC3E}">
        <p14:creationId xmlns:p14="http://schemas.microsoft.com/office/powerpoint/2010/main" val="305349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41289</TotalTime>
  <Words>3927</Words>
  <Application>Microsoft Office PowerPoint</Application>
  <PresentationFormat>On-screen Show (16:9)</PresentationFormat>
  <Paragraphs>1005</Paragraphs>
  <Slides>90</Slides>
  <Notes>37</Notes>
  <HiddenSlides>12</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SimSun</vt:lpstr>
      <vt:lpstr>Arial</vt:lpstr>
      <vt:lpstr>Baskerville SemiBold Italic</vt:lpstr>
      <vt:lpstr>Calibri</vt:lpstr>
      <vt:lpstr>Lucida Calligraphy</vt:lpstr>
      <vt:lpstr>Lucida Grande</vt:lpstr>
      <vt:lpstr>Palatino</vt:lpstr>
      <vt:lpstr>Times New Roman</vt:lpstr>
      <vt:lpstr>Wingdings</vt:lpstr>
      <vt:lpstr>dan-berkeley-nlp-v1</vt:lpstr>
      <vt:lpstr>Artificial Intelligence </vt:lpstr>
      <vt:lpstr>Instructor</vt:lpstr>
      <vt:lpstr>Course Information</vt:lpstr>
      <vt:lpstr>Exam Dates</vt:lpstr>
      <vt:lpstr>Policies</vt:lpstr>
      <vt:lpstr>Today</vt:lpstr>
      <vt:lpstr>Movie AI</vt:lpstr>
      <vt:lpstr>News AI</vt:lpstr>
      <vt:lpstr>News AI</vt:lpstr>
      <vt:lpstr>News AI</vt:lpstr>
      <vt:lpstr>A (Short) History of AI</vt:lpstr>
      <vt:lpstr>Alan Mathison Turing</vt:lpstr>
      <vt:lpstr>Turing Test</vt:lpstr>
      <vt:lpstr>PowerPoint Presentation</vt:lpstr>
      <vt:lpstr>AI’s official birth: Dartmouth, 1956</vt:lpstr>
      <vt:lpstr>AI’s official birth: Dartmouth, 1956</vt:lpstr>
      <vt:lpstr>AI is not NEW</vt:lpstr>
      <vt:lpstr>In last Decade</vt:lpstr>
      <vt:lpstr>AI Revenue by Region, World Bank Report 2017 </vt:lpstr>
      <vt:lpstr>Artificial Intelligence System</vt:lpstr>
      <vt:lpstr>Artificial Intelligence System Task</vt:lpstr>
      <vt:lpstr>Artificial Intelligence System Types</vt:lpstr>
      <vt:lpstr>What Can AI Do?</vt:lpstr>
      <vt:lpstr>Real AI</vt:lpstr>
      <vt:lpstr>PowerPoint Presentation</vt:lpstr>
      <vt:lpstr>PowerPoint Presentation</vt:lpstr>
      <vt:lpstr>PowerPoint Presentation</vt:lpstr>
      <vt:lpstr>PowerPoint Presentation</vt:lpstr>
      <vt:lpstr>PowerPoint Presentation</vt:lpstr>
      <vt:lpstr>Future</vt:lpstr>
      <vt:lpstr>PowerPoint Presentation</vt:lpstr>
      <vt:lpstr>What’s bad about better AI?</vt:lpstr>
      <vt:lpstr>A new model for AI</vt:lpstr>
      <vt:lpstr>PowerPoint Presentation</vt:lpstr>
      <vt:lpstr>What is Artificial Intelligence? </vt:lpstr>
      <vt:lpstr>Other Definition</vt:lpstr>
      <vt:lpstr>Dimensions of AI</vt:lpstr>
      <vt:lpstr>Dimensions of AI</vt:lpstr>
      <vt:lpstr>Dimensions of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as Designing Rational Agents</vt:lpstr>
      <vt:lpstr>PowerPoint Presentation</vt:lpstr>
      <vt:lpstr>Agents and environments</vt:lpstr>
      <vt:lpstr>Agents and environments</vt:lpstr>
      <vt:lpstr>Agents and environments</vt:lpstr>
      <vt:lpstr>Agents and environments</vt:lpstr>
      <vt:lpstr>Agent functions</vt:lpstr>
      <vt:lpstr>Agent programs</vt:lpstr>
      <vt:lpstr>Agent functions and agent programs</vt:lpstr>
      <vt:lpstr>Example: Vacuum world</vt:lpstr>
      <vt:lpstr>Vacuum cleaner agent</vt:lpstr>
      <vt:lpstr>Rationality</vt:lpstr>
      <vt:lpstr>Rationality, contd.</vt:lpstr>
      <vt:lpstr>A human agent in Pacman</vt:lpstr>
      <vt:lpstr>The task environment - PEAS</vt:lpstr>
      <vt:lpstr>PEAS: Automated taxi</vt:lpstr>
      <vt:lpstr>PEAS: Medical diagnosis system</vt:lpstr>
      <vt:lpstr>Task Environment</vt:lpstr>
      <vt:lpstr>Environment types</vt:lpstr>
      <vt:lpstr>Environment types</vt:lpstr>
      <vt:lpstr>Environment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Agent design</vt:lpstr>
      <vt:lpstr>Agent types</vt:lpstr>
      <vt:lpstr>Simple reflex agents</vt:lpstr>
      <vt:lpstr>Example: Vacuum world</vt:lpstr>
      <vt:lpstr>Pacman agent in Python</vt:lpstr>
      <vt:lpstr>Pacman agent contd.</vt:lpstr>
      <vt:lpstr>Reflex agents with state</vt:lpstr>
      <vt:lpstr>Example: Vacuum world</vt:lpstr>
      <vt:lpstr>Goal-based agents</vt:lpstr>
      <vt:lpstr>Example: Path Finding</vt:lpstr>
      <vt:lpstr>Utility-based agents</vt:lpstr>
      <vt:lpstr>PowerPoint Presentation</vt:lpstr>
      <vt:lpstr>Spectrum of representations</vt:lpstr>
      <vt:lpstr>Applied Areas of AI</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Anish Raj</cp:lastModifiedBy>
  <cp:revision>1658</cp:revision>
  <cp:lastPrinted>2014-01-21T07:51:01Z</cp:lastPrinted>
  <dcterms:created xsi:type="dcterms:W3CDTF">2004-08-27T04:16:05Z</dcterms:created>
  <dcterms:modified xsi:type="dcterms:W3CDTF">2022-09-15T10:55:09Z</dcterms:modified>
</cp:coreProperties>
</file>